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319" r:id="rId3"/>
    <p:sldId id="320" r:id="rId4"/>
    <p:sldId id="309" r:id="rId5"/>
    <p:sldId id="317" r:id="rId6"/>
    <p:sldId id="322" r:id="rId7"/>
    <p:sldId id="341" r:id="rId8"/>
    <p:sldId id="342" r:id="rId9"/>
    <p:sldId id="314" r:id="rId10"/>
    <p:sldId id="323" r:id="rId11"/>
    <p:sldId id="330" r:id="rId12"/>
    <p:sldId id="331" r:id="rId13"/>
    <p:sldId id="334" r:id="rId14"/>
    <p:sldId id="310" r:id="rId15"/>
    <p:sldId id="336" r:id="rId16"/>
    <p:sldId id="313" r:id="rId17"/>
    <p:sldId id="335" r:id="rId18"/>
    <p:sldId id="333" r:id="rId19"/>
    <p:sldId id="316" r:id="rId20"/>
    <p:sldId id="318" r:id="rId21"/>
    <p:sldId id="327" r:id="rId22"/>
    <p:sldId id="328" r:id="rId23"/>
  </p:sldIdLst>
  <p:sldSz cx="9906000" cy="6858000" type="A4"/>
  <p:notesSz cx="6797675" cy="9926638"/>
  <p:defaultTextStyle>
    <a:defPPr>
      <a:defRPr lang="ru-RU"/>
    </a:defPPr>
    <a:lvl1pPr marL="0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311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621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8932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243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1554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7864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4175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0486" algn="l" defTabSz="107262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8F69A8E-5343-4EEA-9A84-15AC891BFE2F}">
          <p14:sldIdLst>
            <p14:sldId id="256"/>
            <p14:sldId id="319"/>
            <p14:sldId id="320"/>
            <p14:sldId id="309"/>
            <p14:sldId id="317"/>
            <p14:sldId id="322"/>
            <p14:sldId id="341"/>
            <p14:sldId id="342"/>
            <p14:sldId id="314"/>
            <p14:sldId id="323"/>
            <p14:sldId id="330"/>
            <p14:sldId id="331"/>
            <p14:sldId id="334"/>
            <p14:sldId id="310"/>
            <p14:sldId id="336"/>
            <p14:sldId id="313"/>
            <p14:sldId id="335"/>
            <p14:sldId id="333"/>
            <p14:sldId id="316"/>
            <p14:sldId id="318"/>
            <p14:sldId id="327"/>
            <p14:sldId id="32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70" autoAdjust="0"/>
  </p:normalViewPr>
  <p:slideViewPr>
    <p:cSldViewPr>
      <p:cViewPr>
        <p:scale>
          <a:sx n="100" d="100"/>
          <a:sy n="100" d="100"/>
        </p:scale>
        <p:origin x="-1068" y="-24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>
              <a:defRPr sz="1200"/>
            </a:lvl1pPr>
          </a:lstStyle>
          <a:p>
            <a:fld id="{7436A6B2-CD23-4FEE-8CDF-0E3FF9D24AB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4" tIns="46127" rIns="92254" bIns="461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4876"/>
            <a:ext cx="5438775" cy="4467225"/>
          </a:xfrm>
          <a:prstGeom prst="rect">
            <a:avLst/>
          </a:prstGeom>
        </p:spPr>
        <p:txBody>
          <a:bodyPr vert="horz" lIns="92254" tIns="46127" rIns="92254" bIns="4612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165"/>
            <a:ext cx="2946400" cy="496886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165"/>
            <a:ext cx="2946400" cy="496886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>
              <a:defRPr sz="1200"/>
            </a:lvl1pPr>
          </a:lstStyle>
          <a:p>
            <a:fld id="{10F5DAE7-6703-427D-A6AF-F501A467A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2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311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621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932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243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1554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7864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4175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0486" algn="l" defTabSz="107262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2950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DAE7-6703-427D-A6AF-F501A467A6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46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2950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DAE7-6703-427D-A6AF-F501A467A6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46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DAE7-6703-427D-A6AF-F501A467A68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590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DAE7-6703-427D-A6AF-F501A467A68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590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DAE7-6703-427D-A6AF-F501A467A68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5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7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82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1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72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7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31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6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9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2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15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78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0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75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11" indent="0">
              <a:buNone/>
              <a:defRPr sz="2300" b="1"/>
            </a:lvl2pPr>
            <a:lvl3pPr marL="1072621" indent="0">
              <a:buNone/>
              <a:defRPr sz="2100" b="1"/>
            </a:lvl3pPr>
            <a:lvl4pPr marL="1608932" indent="0">
              <a:buNone/>
              <a:defRPr sz="1900" b="1"/>
            </a:lvl4pPr>
            <a:lvl5pPr marL="2145243" indent="0">
              <a:buNone/>
              <a:defRPr sz="1900" b="1"/>
            </a:lvl5pPr>
            <a:lvl6pPr marL="2681554" indent="0">
              <a:buNone/>
              <a:defRPr sz="1900" b="1"/>
            </a:lvl6pPr>
            <a:lvl7pPr marL="3217864" indent="0">
              <a:buNone/>
              <a:defRPr sz="1900" b="1"/>
            </a:lvl7pPr>
            <a:lvl8pPr marL="3754175" indent="0">
              <a:buNone/>
              <a:defRPr sz="1900" b="1"/>
            </a:lvl8pPr>
            <a:lvl9pPr marL="429048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11" indent="0">
              <a:buNone/>
              <a:defRPr sz="2300" b="1"/>
            </a:lvl2pPr>
            <a:lvl3pPr marL="1072621" indent="0">
              <a:buNone/>
              <a:defRPr sz="2100" b="1"/>
            </a:lvl3pPr>
            <a:lvl4pPr marL="1608932" indent="0">
              <a:buNone/>
              <a:defRPr sz="1900" b="1"/>
            </a:lvl4pPr>
            <a:lvl5pPr marL="2145243" indent="0">
              <a:buNone/>
              <a:defRPr sz="1900" b="1"/>
            </a:lvl5pPr>
            <a:lvl6pPr marL="2681554" indent="0">
              <a:buNone/>
              <a:defRPr sz="1900" b="1"/>
            </a:lvl6pPr>
            <a:lvl7pPr marL="3217864" indent="0">
              <a:buNone/>
              <a:defRPr sz="1900" b="1"/>
            </a:lvl7pPr>
            <a:lvl8pPr marL="3754175" indent="0">
              <a:buNone/>
              <a:defRPr sz="1900" b="1"/>
            </a:lvl8pPr>
            <a:lvl9pPr marL="429048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3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4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2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4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4" y="1435104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311" indent="0">
              <a:buNone/>
              <a:defRPr sz="1400"/>
            </a:lvl2pPr>
            <a:lvl3pPr marL="1072621" indent="0">
              <a:buNone/>
              <a:defRPr sz="1200"/>
            </a:lvl3pPr>
            <a:lvl4pPr marL="1608932" indent="0">
              <a:buNone/>
              <a:defRPr sz="1100"/>
            </a:lvl4pPr>
            <a:lvl5pPr marL="2145243" indent="0">
              <a:buNone/>
              <a:defRPr sz="1100"/>
            </a:lvl5pPr>
            <a:lvl6pPr marL="2681554" indent="0">
              <a:buNone/>
              <a:defRPr sz="1100"/>
            </a:lvl6pPr>
            <a:lvl7pPr marL="3217864" indent="0">
              <a:buNone/>
              <a:defRPr sz="1100"/>
            </a:lvl7pPr>
            <a:lvl8pPr marL="3754175" indent="0">
              <a:buNone/>
              <a:defRPr sz="1100"/>
            </a:lvl8pPr>
            <a:lvl9pPr marL="42904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7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311" indent="0">
              <a:buNone/>
              <a:defRPr sz="3300"/>
            </a:lvl2pPr>
            <a:lvl3pPr marL="1072621" indent="0">
              <a:buNone/>
              <a:defRPr sz="2800"/>
            </a:lvl3pPr>
            <a:lvl4pPr marL="1608932" indent="0">
              <a:buNone/>
              <a:defRPr sz="2300"/>
            </a:lvl4pPr>
            <a:lvl5pPr marL="2145243" indent="0">
              <a:buNone/>
              <a:defRPr sz="2300"/>
            </a:lvl5pPr>
            <a:lvl6pPr marL="2681554" indent="0">
              <a:buNone/>
              <a:defRPr sz="2300"/>
            </a:lvl6pPr>
            <a:lvl7pPr marL="3217864" indent="0">
              <a:buNone/>
              <a:defRPr sz="2300"/>
            </a:lvl7pPr>
            <a:lvl8pPr marL="3754175" indent="0">
              <a:buNone/>
              <a:defRPr sz="2300"/>
            </a:lvl8pPr>
            <a:lvl9pPr marL="429048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1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311" indent="0">
              <a:buNone/>
              <a:defRPr sz="1400"/>
            </a:lvl2pPr>
            <a:lvl3pPr marL="1072621" indent="0">
              <a:buNone/>
              <a:defRPr sz="1200"/>
            </a:lvl3pPr>
            <a:lvl4pPr marL="1608932" indent="0">
              <a:buNone/>
              <a:defRPr sz="1100"/>
            </a:lvl4pPr>
            <a:lvl5pPr marL="2145243" indent="0">
              <a:buNone/>
              <a:defRPr sz="1100"/>
            </a:lvl5pPr>
            <a:lvl6pPr marL="2681554" indent="0">
              <a:buNone/>
              <a:defRPr sz="1100"/>
            </a:lvl6pPr>
            <a:lvl7pPr marL="3217864" indent="0">
              <a:buNone/>
              <a:defRPr sz="1100"/>
            </a:lvl7pPr>
            <a:lvl8pPr marL="3754175" indent="0">
              <a:buNone/>
              <a:defRPr sz="1100"/>
            </a:lvl8pPr>
            <a:lvl9pPr marL="42904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C2B-CC2F-40E8-AAE1-C9105A105AB2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68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63" tIns="53630" rIns="107263" bIns="5363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63" tIns="53630" rIns="107263" bIns="5363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107263" tIns="53630" rIns="107263" bIns="5363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E7C2B-CC2F-40E8-AAE1-C9105A105AB2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107263" tIns="53630" rIns="107263" bIns="5363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107263" tIns="53630" rIns="107263" bIns="5363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D8201-EFE4-4E9F-8F0C-A8D84A3CE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51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72621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233" indent="-402233" algn="l" defTabSz="1072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505" indent="-335194" algn="l" defTabSz="1072621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777" indent="-268155" algn="l" defTabSz="1072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088" indent="-268155" algn="l" defTabSz="10726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398" indent="-268155" algn="l" defTabSz="1072621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9709" indent="-268155" algn="l" defTabSz="1072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020" indent="-268155" algn="l" defTabSz="1072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331" indent="-268155" algn="l" defTabSz="1072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8641" indent="-268155" algn="l" defTabSz="1072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11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621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932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243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554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7864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175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486" algn="l" defTabSz="10726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koval\Desktop\5f9ad158ac0b34fb5df4fce46a4ec55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55878"/>
            <a:ext cx="10321476" cy="711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8544" y="1836777"/>
            <a:ext cx="8420100" cy="1470025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Система автоматического  контроля сброса загрязняющих веществ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9832" y="5693975"/>
            <a:ext cx="7140512" cy="6463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ООО «НПП «АДВЕНТ»</a:t>
            </a:r>
          </a:p>
        </p:txBody>
      </p:sp>
      <p:pic>
        <p:nvPicPr>
          <p:cNvPr id="10" name="Picture 2" descr="E:\ЛОГО и проч\ADVENT.SINGLE11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293096"/>
            <a:ext cx="2676909" cy="2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3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www.nevaline.com.ru/images/images/post/post_container_6_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739" y="2062055"/>
            <a:ext cx="2026805" cy="263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s://st3.depositphotos.com/1001335/12672/i/950/depositphotos_126720414-stock-photo-factory-isolated-on-white-backgroun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2" r="10989"/>
          <a:stretch/>
        </p:blipFill>
        <p:spPr bwMode="auto">
          <a:xfrm>
            <a:off x="3713743" y="3957156"/>
            <a:ext cx="3327490" cy="194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s://us.123rf.com/450wm/baibaz/baibaz1410/baibaz141000017/32871926-uninterruptible-power-supply-for-data-center-server-room-isolated-on-white-background.jpg?ver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6151" y="1422869"/>
            <a:ext cx="2232248" cy="166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" y="0"/>
            <a:ext cx="9903371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0" descr="https://thumbs.dreamstime.com/z/%D1%81%D1%87%D0%B0%D1%81%D1%82-%D0%B8%D0%B2%D1%8B%D0%B9-%D0%B2%D0%BE-%D0%BE%D0%BF%D1%80%D0%BE%D0%B2%D0%BE-%D1%87%D0%B8%D0%BA-%D1%81-%D0%BF-%D1%83%D0%BD%D0%B6%D0%B5%D1%80%D0%BE%D0%BC-%D0%B8-toolbox-%D0%B8-%D1%8F-%D0%BD%D0%B0-%D0%B1%D0%B5-%D1%83%D1%8E-%D0%BF%D1%80%D0%B5-%D0%BF%D0%BE%D1%81%D1%8B-%D0%BA%D1%83-504772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thumbs.dreamstime.com/z/%D1%81%D1%87%D0%B0%D1%81%D1%82-%D0%B8%D0%B2%D1%8B%D0%B9-%D0%B2%D0%BE-%D0%BE%D0%BF%D1%80%D0%BE%D0%B2%D0%BE-%D1%87%D0%B8%D0%BA-%D1%81-%D0%BF-%D1%83%D0%BD%D0%B6%D0%B5%D1%80%D0%BE%D0%BC-%D0%B8-toolbox-%D0%B8-%D1%8F-%D0%BD%D0%B0-%D0%B1%D0%B5-%D1%83%D1%8E-%D0%BF%D1%80%D0%B5-%D0%BF%D0%BE%D1%81%D1%8B-%D0%BA%D1%83-5047727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4" descr="https://thumbs.dreamstime.com/z/%D1%81%D1%87%D0%B0%D1%81%D1%82-%D0%B8%D0%B2%D1%8B%D0%B9-%D0%B2%D0%BE-%D0%BE%D0%BF%D1%80%D0%BE%D0%B2%D0%BE-%D1%87%D0%B8%D0%BA-%D1%81-%D0%BF-%D1%83%D0%BD%D0%B6%D0%B5%D1%80%D0%BE%D0%BC-%D0%B8-toolbox-%D0%B8-%D1%8F-%D0%BD%D0%B0-%D0%B1%D0%B5-%D1%83%D1%8E-%D0%BF%D1%80%D0%B5-%D0%BF%D0%BE%D1%81%D1%8B-%D0%BA%D1%83-5047727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561189" y="1700808"/>
            <a:ext cx="16307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Государственный реестр объектов</a:t>
            </a:r>
            <a:endParaRPr lang="ru-RU" sz="1100" dirty="0"/>
          </a:p>
        </p:txBody>
      </p:sp>
      <p:sp>
        <p:nvSpPr>
          <p:cNvPr id="3" name="AutoShape 4" descr="https://pbs.twimg.com/media/DzwOdbqWoAAmUJw.jpg:larg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pbs.twimg.com/media/DzwOdbqWoAAmUJw.jpg:large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058144" y="3194418"/>
            <a:ext cx="1263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Передача результатов измерения параметров</a:t>
            </a:r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424609" y="294297"/>
            <a:ext cx="8064895" cy="584765"/>
          </a:xfrm>
          <a:prstGeom prst="rect">
            <a:avLst/>
          </a:prstGeom>
          <a:noFill/>
        </p:spPr>
        <p:txBody>
          <a:bodyPr wrap="none" lIns="91429" tIns="45715" rIns="91429" bIns="45715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Применение модуля стационарного СКЗВ</a:t>
            </a:r>
            <a:endParaRPr lang="ru-RU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91967" y="4884114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Отбор </a:t>
            </a:r>
          </a:p>
          <a:p>
            <a:pPr algn="ctr"/>
            <a:r>
              <a:rPr lang="ru-RU" sz="1100" dirty="0" smtClean="0"/>
              <a:t>пробы</a:t>
            </a:r>
            <a:endParaRPr lang="ru-RU" sz="1100" dirty="0"/>
          </a:p>
        </p:txBody>
      </p:sp>
      <p:sp>
        <p:nvSpPr>
          <p:cNvPr id="21" name="Стрелка вниз 20"/>
          <p:cNvSpPr/>
          <p:nvPr/>
        </p:nvSpPr>
        <p:spPr>
          <a:xfrm flipV="1">
            <a:off x="7838687" y="4803029"/>
            <a:ext cx="333751" cy="511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8337376" y="2950424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Модуль стационарный</a:t>
            </a:r>
            <a:endParaRPr lang="ru-RU" sz="11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817" y="5535810"/>
            <a:ext cx="2635703" cy="84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Стрелка вниз 35"/>
          <p:cNvSpPr/>
          <p:nvPr/>
        </p:nvSpPr>
        <p:spPr>
          <a:xfrm rot="18890774" flipV="1">
            <a:off x="6910526" y="2895789"/>
            <a:ext cx="333751" cy="511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10" descr="https://im0-tub-ru.yandex.net/i?id=a74f62a4ef6f0907c91933729b053eef&amp;n=1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10" r="32239" b="8720"/>
          <a:stretch/>
        </p:blipFill>
        <p:spPr bwMode="auto">
          <a:xfrm rot="16200000">
            <a:off x="7031823" y="5003442"/>
            <a:ext cx="953586" cy="11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39937" y="1556792"/>
            <a:ext cx="308091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объекте установки модуль стационарный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 подключаться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 сточной системе, при этом датчики объемного расхода и температуры сбрасываемых сточных вод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должны размещаться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сточной трубе предприятия. Остальные параметры измеряются оборудованием внутри модуля стационарного.</a:t>
            </a:r>
          </a:p>
          <a:p>
            <a:pPr algn="just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езультаты измерения параметров сточных вод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будут автоматически передаваться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центр обработки информации.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устанавливаемых модулей 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отдельно взятом предприятии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определяется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зависимости от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 сброса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" y="0"/>
            <a:ext cx="9903371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0" descr="https://thumbs.dreamstime.com/z/%D1%81%D1%87%D0%B0%D1%81%D1%82-%D0%B8%D0%B2%D1%8B%D0%B9-%D0%B2%D0%BE-%D0%BE%D0%BF%D1%80%D0%BE%D0%B2%D0%BE-%D1%87%D0%B8%D0%BA-%D1%81-%D0%BF-%D1%83%D0%BD%D0%B6%D0%B5%D1%80%D0%BE%D0%BC-%D0%B8-toolbox-%D0%B8-%D1%8F-%D0%BD%D0%B0-%D0%B1%D0%B5-%D1%83%D1%8E-%D0%BF%D1%80%D0%B5-%D0%BF%D0%BE%D1%81%D1%8B-%D0%BA%D1%83-504772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thumbs.dreamstime.com/z/%D1%81%D1%87%D0%B0%D1%81%D1%82-%D0%B8%D0%B2%D1%8B%D0%B9-%D0%B2%D0%BE-%D0%BE%D0%BF%D1%80%D0%BE%D0%B2%D0%BE-%D1%87%D0%B8%D0%BA-%D1%81-%D0%BF-%D1%83%D0%BD%D0%B6%D0%B5%D1%80%D0%BE%D0%BC-%D0%B8-toolbox-%D0%B8-%D1%8F-%D0%BD%D0%B0-%D0%B1%D0%B5-%D1%83%D1%8E-%D0%BF%D1%80%D0%B5-%D0%BF%D0%BE%D1%81%D1%8B-%D0%BA%D1%83-5047727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4" descr="https://thumbs.dreamstime.com/z/%D1%81%D1%87%D0%B0%D1%81%D1%82-%D0%B8%D0%B2%D1%8B%D0%B9-%D0%B2%D0%BE-%D0%BE%D0%BF%D1%80%D0%BE%D0%B2%D0%BE-%D1%87%D0%B8%D0%BA-%D1%81-%D0%BF-%D1%83%D0%BD%D0%B6%D0%B5%D1%80%D0%BE%D0%BC-%D0%B8-toolbox-%D0%B8-%D1%8F-%D0%BD%D0%B0-%D0%B1%D0%B5-%D1%83%D1%8E-%D0%BF%D1%80%D0%B5-%D0%BF%D0%BE%D1%81%D1%8B-%D0%BA%D1%83-5047727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pbs.twimg.com/media/DzwOdbqWoAAmUJw.jpg:larg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pbs.twimg.com/media/DzwOdbqWoAAmUJw.jpg:large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24609" y="294297"/>
            <a:ext cx="8064895" cy="584765"/>
          </a:xfrm>
          <a:prstGeom prst="rect">
            <a:avLst/>
          </a:prstGeom>
          <a:noFill/>
        </p:spPr>
        <p:txBody>
          <a:bodyPr wrap="none" lIns="91429" tIns="45715" rIns="91429" bIns="45715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Элементы системы измерения</a:t>
            </a:r>
            <a:endParaRPr lang="ru-RU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2884" y="1495506"/>
            <a:ext cx="7338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Расходомер сточных вод. Устанавливается непосредственно перед местом поступления стоков от предприятия в водный объект. В зависимости от особенностей системы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стокоотведения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отдельно взятого предприятия применяются расходомеры учета напорных стоков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или расходомеры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учета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безнапорных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стоков.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sc01.alicdn.com/kf/HTB1wh7NdlgXBuNjt_hNq6yEiFXak/electric-digital-water-meter-sensor-gas-flo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0" t="11979" r="10611" b="11687"/>
          <a:stretch/>
        </p:blipFill>
        <p:spPr bwMode="auto">
          <a:xfrm rot="20890358">
            <a:off x="485355" y="1562898"/>
            <a:ext cx="1289876" cy="127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e01.alicdn.com/kf/HTB1WMroi0qUQKJjSZFIq6AOkFXam/BYGD-Tem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5" t="21155" b="26279"/>
          <a:stretch/>
        </p:blipFill>
        <p:spPr bwMode="auto">
          <a:xfrm flipH="1">
            <a:off x="332072" y="3532369"/>
            <a:ext cx="1406927" cy="9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163688" y="3832081"/>
            <a:ext cx="7338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Датчик температуры сточных вод. Устанавливается в систему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стокоотведения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предприятия.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05000" y="5376782"/>
            <a:ext cx="7338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атчик углеводородного показателя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сбрасываемых сточных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вод промышленного типа. Срок службы до замены - 1000 часов.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 descr="https://sc01.alicdn.com/kf/HTB1oUvEoOMnBKNjSZFzq6A_qVXaE/Industrial-PH-Sensor-Analyz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3" y="5001345"/>
            <a:ext cx="1316322" cy="13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5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" y="0"/>
            <a:ext cx="9903371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0" descr="https://thumbs.dreamstime.com/z/%D1%81%D1%87%D0%B0%D1%81%D1%82-%D0%B8%D0%B2%D1%8B%D0%B9-%D0%B2%D0%BE-%D0%BE%D0%BF%D1%80%D0%BE%D0%B2%D0%BE-%D1%87%D0%B8%D0%BA-%D1%81-%D0%BF-%D1%83%D0%BD%D0%B6%D0%B5%D1%80%D0%BE%D0%BC-%D0%B8-toolbox-%D0%B8-%D1%8F-%D0%BD%D0%B0-%D0%B1%D0%B5-%D1%83%D1%8E-%D0%BF%D1%80%D0%B5-%D0%BF%D0%BE%D1%81%D1%8B-%D0%BA%D1%83-504772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thumbs.dreamstime.com/z/%D1%81%D1%87%D0%B0%D1%81%D1%82-%D0%B8%D0%B2%D1%8B%D0%B9-%D0%B2%D0%BE-%D0%BE%D0%BF%D1%80%D0%BE%D0%B2%D0%BE-%D1%87%D0%B8%D0%BA-%D1%81-%D0%BF-%D1%83%D0%BD%D0%B6%D0%B5%D1%80%D0%BE%D0%BC-%D0%B8-toolbox-%D0%B8-%D1%8F-%D0%BD%D0%B0-%D0%B1%D0%B5-%D1%83%D1%8E-%D0%BF%D1%80%D0%B5-%D0%BF%D0%BE%D1%81%D1%8B-%D0%BA%D1%83-5047727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4" descr="https://thumbs.dreamstime.com/z/%D1%81%D1%87%D0%B0%D1%81%D1%82-%D0%B8%D0%B2%D1%8B%D0%B9-%D0%B2%D0%BE-%D0%BE%D0%BF%D1%80%D0%BE%D0%B2%D0%BE-%D1%87%D0%B8%D0%BA-%D1%81-%D0%BF-%D1%83%D0%BD%D0%B6%D0%B5%D1%80%D0%BE%D0%BC-%D0%B8-toolbox-%D0%B8-%D1%8F-%D0%BD%D0%B0-%D0%B1%D0%B5-%D1%83%D1%8E-%D0%BF%D1%80%D0%B5-%D0%BF%D0%BE%D1%81%D1%8B-%D0%BA%D1%83-5047727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pbs.twimg.com/media/DzwOdbqWoAAmUJw.jpg:larg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pbs.twimg.com/media/DzwOdbqWoAAmUJw.jpg:large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24609" y="294297"/>
            <a:ext cx="8064895" cy="584765"/>
          </a:xfrm>
          <a:prstGeom prst="rect">
            <a:avLst/>
          </a:prstGeom>
          <a:noFill/>
        </p:spPr>
        <p:txBody>
          <a:bodyPr wrap="none" lIns="91429" tIns="45715" rIns="91429" bIns="45715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Элементы системы измерения</a:t>
            </a:r>
            <a:endParaRPr lang="ru-RU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2884" y="1988840"/>
            <a:ext cx="7338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Анализатор мутности сточных вод. Принцип действия основан на регистрации рассеянного оптического излучения.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67054" y="3284984"/>
            <a:ext cx="7338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Потоковый анализатор химических веществ (спектрофотометр) 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анализатор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величины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химического потребления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кислорода. Количество измеряемых параметров определяется номенклатурой используемых реагентов и базой данных веществ. Время измерения одного параметра от 1 минуты.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51360" y="5108991"/>
            <a:ext cx="7338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Реагенты для потокового анализатора химических веществ. Размещаются в модуле стационарном в раздельных емкостях. Периодичность пополнения зависит от перечня загрязняющих веществ, контролируемых на предприятии.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www.himlabo.ru/images/stories/himl/gia-po-himii/giachem_react2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6" y="5068709"/>
            <a:ext cx="1654478" cy="124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7" t="33993" r="52415" b="11941"/>
          <a:stretch/>
        </p:blipFill>
        <p:spPr bwMode="auto">
          <a:xfrm>
            <a:off x="391864" y="3284984"/>
            <a:ext cx="1396281" cy="151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s://all-pribors.ru/pics/original/66408-17-0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89707"/>
            <a:ext cx="1383069" cy="142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7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6696" y="48076"/>
            <a:ext cx="6192699" cy="1077208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Система электропитания </a:t>
            </a: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и хранения данных</a:t>
            </a:r>
            <a:endParaRPr lang="ru-RU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7556" y="1556792"/>
            <a:ext cx="549240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обеспечения непрерывной работы СКЗВ в условиях временного отсутствия внешнего электропитания надлежащего качества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будет применен источник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б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есперебойного питания с использованием аккумуляторных батарей.</a:t>
            </a: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надежного функционирования источника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бесперебойного питания в графике обслуживания СКЗВ предусматриваются регламентные работы по замене аккумуляторных батарей.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Периодичность замены аккумуляторных батарей от 6 до 12 месяцев.</a:t>
            </a: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Хранение данных о работе системы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будет осуществляться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специальном хранилище на твердотельных носителях. Высокая надежность хранения информации достигается за счет применения технологии зеркалирования.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постановлением Правительства РФ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от 13 марта 2019 г.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№263 система осуществляет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хранение данных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 протяжении 1 года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9218" name="Picture 2" descr="https://cdn.elec.ru/_thumb/1200x900/i/09/3a/093a1f95d3a575818ef27adfdb8a45e9fe01e8a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36"/>
          <a:stretch/>
        </p:blipFill>
        <p:spPr bwMode="auto">
          <a:xfrm>
            <a:off x="6825208" y="1632975"/>
            <a:ext cx="1920851" cy="264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cdn.megabitcomp.ru/fs/thumb/5d436123e8ea8400012df3cb?width=1024&amp;height=1024&amp;cro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245" y="4293096"/>
            <a:ext cx="3436590" cy="214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91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20752" y="263515"/>
            <a:ext cx="5572337" cy="58476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Система безопасности</a:t>
            </a:r>
            <a:endParaRPr lang="ru-RU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488" y="1306477"/>
            <a:ext cx="576064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СКЗВ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будет оборудован следующими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элементами безопасности:</a:t>
            </a:r>
          </a:p>
          <a:p>
            <a:pPr algn="just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Охранно-пожарная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истема и система доступа с использованием  бесконтактных карт.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Позволяет обеспечить контролируемый доступ обслуживающего персонала,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оперативно проинформировать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соответствующую службу 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случае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несанкционированного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вторжения в работу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СКЗВ,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 также сообщить о пожаре,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перебое в электропитании 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других нештатных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ситуациях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Система видеонаблюдения.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беспечивает удаленный визуальный контроль за внутренним пространством модуля и прилегающей территорией;</a:t>
            </a: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Электронные пломбы. Предназначены для пломбирования мест установки технических средств СКЗВ. В отличии от классических пломб, электронные пломбы практически невозможно подделать.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5yqhhg722.ulcraft.com/uploads/s/5/t/6/5t61f0f468s6/img/full_qWLWjlm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2" t="56923" r="38004" b="1700"/>
          <a:stretch/>
        </p:blipFill>
        <p:spPr bwMode="auto">
          <a:xfrm>
            <a:off x="6811157" y="1412776"/>
            <a:ext cx="2336058" cy="160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comtrade.ua/content/images/16/axis-p1435-le-7034431373079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7" t="22184" r="20370" b="20200"/>
          <a:stretch/>
        </p:blipFill>
        <p:spPr bwMode="auto">
          <a:xfrm>
            <a:off x="7047672" y="3283117"/>
            <a:ext cx="1863027" cy="160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Пломба электронна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4"/>
          <a:stretch/>
        </p:blipFill>
        <p:spPr bwMode="auto">
          <a:xfrm>
            <a:off x="6825208" y="4885429"/>
            <a:ext cx="2427805" cy="158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1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489961" y="1556792"/>
            <a:ext cx="5293097" cy="497950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СКЗВ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должна обеспечивать передачу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результатов измерения по разработанному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Росприроднадзором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протоколу передачи данных о показателях выбросов (сбросов) загрязняющих веществ в программно-техническое обеспечение учета объектов, оказывающих негативное воздействие на окружающую среду (ПТО УОНВОС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Передача данных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будет осуществляться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 существующим проводным (оптический,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Ethernet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) и беспроводным (3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G, 4G)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каналам связи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С целью повышения надежности передачи данных, СКЗВ может подключаться одновременно сразу к двум различным каналам связи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основному и резервному). </a:t>
            </a:r>
          </a:p>
          <a:p>
            <a:pPr algn="just">
              <a:spcBef>
                <a:spcPts val="0"/>
              </a:spcBef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14" descr="https://www.ruselectronic.com/_files/200010431-db8bfdc8ff/%D0%BA%D1%80%D1%83%D1%82%D0%B8%D0%BB%D0%BA%D0%B0%20%D0%BD%D0%B0%20%D0%B7%D0%B0%D1%81%D0%BB%D0%BE%D0%BD%D0%BA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6" descr="https://www.ruselectronic.com/_files/200010431-db8bfdc8ff/%D0%BA%D1%80%D1%83%D1%82%D0%B8%D0%BB%D0%BA%D0%B0%20%D0%BD%D0%B0%20%D0%B7%D0%B0%D1%81%D0%BB%D0%BE%D0%BD%D0%BA%D0%B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https://www.ruselectronic.com/_files/200010431-db8bfdc8ff/%D0%BA%D1%80%D1%83%D1%82%D0%B8%D0%BB%D0%BA%D0%B0%20%D0%BD%D0%B0%20%D0%B7%D0%B0%D1%81%D0%BB%D0%BE%D0%BD%D0%BA%D0%B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0" descr="https://www.ruselectronic.com/_files/200010431-db8bfdc8ff/%D0%BA%D1%80%D1%83%D1%82%D0%B8%D0%BB%D0%BA%D0%B0%20%D0%BD%D0%B0%20%D0%B7%D0%B0%D1%81%D0%BB%D0%BE%D0%BD%D0%BA%D0%B5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5" descr="https://res.infoq.com/articles/columnar-databases-and-vectorization/en/headerimage/GettyImages-535500956-152724851605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1610990"/>
            <a:ext cx="3096344" cy="425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792760" y="294297"/>
            <a:ext cx="4358863" cy="58476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Передача данных</a:t>
            </a:r>
            <a:endParaRPr lang="ru-RU" sz="32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https://www.ruselectronic.com/_files/200010431-db8bfdc8ff/%D0%BA%D1%80%D1%83%D1%82%D0%B8%D0%BB%D0%BA%D0%B0%20%D0%BD%D0%B0%20%D0%B7%D0%B0%D1%81%D0%BB%D0%BE%D0%BD%D0%BA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6" descr="https://www.ruselectronic.com/_files/200010431-db8bfdc8ff/%D0%BA%D1%80%D1%83%D1%82%D0%B8%D0%BB%D0%BA%D0%B0%20%D0%BD%D0%B0%20%D0%B7%D0%B0%D1%81%D0%BB%D0%BE%D0%BD%D0%BA%D0%B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https://www.ruselectronic.com/_files/200010431-db8bfdc8ff/%D0%BA%D1%80%D1%83%D1%82%D0%B8%D0%BB%D0%BA%D0%B0%20%D0%BD%D0%B0%20%D0%B7%D0%B0%D1%81%D0%BB%D0%BE%D0%BD%D0%BA%D0%B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0" descr="https://www.ruselectronic.com/_files/200010431-db8bfdc8ff/%D0%BA%D1%80%D1%83%D1%82%D0%B8%D0%BB%D0%BA%D0%B0%20%D0%BD%D0%B0%20%D0%B7%D0%B0%D1%81%D0%BB%D0%BE%D0%BD%D0%BA%D0%B5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5" descr="https://res.infoq.com/articles/columnar-databases-and-vectorization/en/headerimage/GettyImages-535500956-152724851605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Picture 7" descr="https://us.123rf.com/450wm/baibaz/baibaz1410/baibaz141000017/32871926-uninterruptible-power-supply-for-data-center-server-room-isolated-on-white-background.jpg?ver=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30930" y="3498338"/>
            <a:ext cx="1302191" cy="96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nevaline.com.ru/images/images/post/post_container_6_8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30" y="1592780"/>
            <a:ext cx="1078631" cy="140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nevaline.com.ru/images/images/post/post_container_6_8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889" y="1592780"/>
            <a:ext cx="1078631" cy="140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nevaline.com.ru/images/images/post/post_container_6_8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881" y="4473100"/>
            <a:ext cx="1078631" cy="140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nevaline.com.ru/images/images/post/post_container_6_8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649" y="4437112"/>
            <a:ext cx="1078631" cy="140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 вниз 20"/>
          <p:cNvSpPr/>
          <p:nvPr/>
        </p:nvSpPr>
        <p:spPr>
          <a:xfrm rot="1512205" flipV="1">
            <a:off x="7306404" y="4611216"/>
            <a:ext cx="333751" cy="511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 rot="19392761" flipV="1">
            <a:off x="8429647" y="4592926"/>
            <a:ext cx="333751" cy="511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низ 25"/>
          <p:cNvSpPr/>
          <p:nvPr/>
        </p:nvSpPr>
        <p:spPr>
          <a:xfrm rot="8789430" flipV="1">
            <a:off x="7164055" y="2968626"/>
            <a:ext cx="333751" cy="511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низ 26"/>
          <p:cNvSpPr/>
          <p:nvPr/>
        </p:nvSpPr>
        <p:spPr>
          <a:xfrm rot="12913870" flipV="1">
            <a:off x="8527979" y="2977272"/>
            <a:ext cx="333751" cy="511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79280" y="1412776"/>
            <a:ext cx="6044850" cy="515409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Согласно протоколу передачи данных измерение показаний и их накопление производит автоматическое средство измерения (АСИ). При приеме структуры происходит проверка целостности данных и их достоверности. Во избежание возникновения коллизий и перегрузки каналов связи интервал времени между повторными попытками связи увеличивается на сумму постоянного и псевдослучайного значения времени. </a:t>
            </a: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Электронная цифровая подпись рассчитывается по сумме всех наборов данных, входящих в структуру. Каждый набор данных содержит все необходимое для идентификации содержимого – от какого объекта, какого источника сбросов, каким АСИ, от какого датчика, в какое время (в какой период времени при усреднении) и в каких единицах измерения были переданы данные.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Каждому элементу набора данных АСИ присваивается идентификатор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UUID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определения на какой элемент набора данных от ППД приходит ответ.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UUID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присваиваются при вводе датчиков, АСИ и источников сброса в эксплуатацию.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92760" y="294297"/>
            <a:ext cx="4358863" cy="58476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Передача данных</a:t>
            </a:r>
            <a:endParaRPr lang="ru-RU" sz="32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6825" y="1556792"/>
            <a:ext cx="535625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Эксплуатация СКЗВ требует периодического проведения работ по техническому и метрологическому обслуживанию: </a:t>
            </a:r>
          </a:p>
          <a:p>
            <a:pPr>
              <a:spcBef>
                <a:spcPts val="0"/>
              </a:spcBef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061" lvl="1" indent="-285750">
              <a:spcBef>
                <a:spcPts val="0"/>
              </a:spcBef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чистка элементов измерительной системы;</a:t>
            </a:r>
          </a:p>
          <a:p>
            <a:pPr marL="822061" lvl="1" indent="-285750">
              <a:spcBef>
                <a:spcPts val="0"/>
              </a:spcBef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замена деталей и узлов, имеющих ограниченный ресурс;</a:t>
            </a:r>
          </a:p>
          <a:p>
            <a:pPr marL="822061" lvl="1" indent="-285750">
              <a:spcBef>
                <a:spcPts val="0"/>
              </a:spcBef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пополнение комплекта реагентов;</a:t>
            </a:r>
          </a:p>
          <a:p>
            <a:pPr marL="822061" lvl="1" indent="-285750">
              <a:spcBef>
                <a:spcPts val="0"/>
              </a:spcBef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калибровка измерительных каналов;</a:t>
            </a:r>
          </a:p>
          <a:p>
            <a:pPr marL="822061" lvl="1" indent="-285750">
              <a:spcBef>
                <a:spcPts val="0"/>
              </a:spcBef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государственной поверки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spcBef>
                <a:spcPts val="0"/>
              </a:spcBef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обеспечения качества и удобства проведения вышеуказанных работ  обслуживающей бригадой 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СКЗВ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предусмотрен модуль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мобильный на базе микроавтобуса, в котором размещены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061" lvl="1" indent="-285750">
              <a:spcBef>
                <a:spcPts val="0"/>
              </a:spcBef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расходные реагенты и специальные места их хранения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061" lvl="1" indent="-285750">
              <a:spcBef>
                <a:spcPts val="0"/>
              </a:spcBef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портативный прибор отбора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061" lvl="1" indent="-285750">
              <a:spcBef>
                <a:spcPts val="0"/>
              </a:spcBef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анализатор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проведения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экспресс-анализа стоков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основным показателям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061" lvl="1" indent="-285750">
              <a:spcBef>
                <a:spcPts val="0"/>
              </a:spcBef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инструменты для проведения диагностических, ремонтных  и поверочных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1044" y="109631"/>
            <a:ext cx="4660228" cy="954097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Обслуживание СКЗВ. 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Модуль мобильный</a:t>
            </a:r>
            <a:endParaRPr lang="ru-RU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3" descr="Z:\Контракты и запросы\Выполненные контракты\Эксперт(Сочи) - 2013 г\Фотографии\От фотографа\02_jpg_small\SG4_08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5" y="3853923"/>
            <a:ext cx="3725289" cy="2527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valiev\Downloads\SG4_0490_burned (3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4"/>
          <a:stretch/>
        </p:blipFill>
        <p:spPr bwMode="auto">
          <a:xfrm>
            <a:off x="5536715" y="1647530"/>
            <a:ext cx="4168813" cy="185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90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82913" y="216752"/>
            <a:ext cx="8223651" cy="9540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Обеспечение проведения контрольных измерений</a:t>
            </a:r>
            <a:endParaRPr lang="ru-RU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416496" y="1700808"/>
            <a:ext cx="4896544" cy="439248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проведения экспресс-анализа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стоков в открытых и закрытых системах сброса будет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разработан 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ортативный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прибор отбора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хранения проб. </a:t>
            </a:r>
          </a:p>
          <a:p>
            <a:pPr algn="just">
              <a:spcBef>
                <a:spcPts val="0"/>
              </a:spcBef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Отобранная прибором проба помещается во встроенный контейнер и доставляется в модуль мобильный для дальнейшего проведения на анализаторе контрольных измерений по основным показателям. </a:t>
            </a:r>
          </a:p>
          <a:p>
            <a:pPr algn="just">
              <a:spcBef>
                <a:spcPts val="0"/>
              </a:spcBef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Портативный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прибор отбора и хранения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проб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сочетании 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анализатором может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быть использован: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определения фактов несанкционированного сброса сточных вод;</a:t>
            </a: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контроля качества работы СКЗВ.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endParaRPr lang="ru-RU" sz="1800" dirty="0"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ru-RU" sz="1800" dirty="0">
              <a:cs typeface="Arial" pitchFamily="34" charset="0"/>
            </a:endParaRPr>
          </a:p>
        </p:txBody>
      </p:sp>
      <p:pic>
        <p:nvPicPr>
          <p:cNvPr id="7170" name="Picture 2" descr="http://goodtools.by/pics/items/Keter-241008-Masterloader-Plastic-Portable-Rolling-Organizer-Tool-_57_(4)_201908151508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2" y="2132856"/>
            <a:ext cx="399024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6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FS2\Public\Контракты и запросы\Презентации\Не проверено, не оформлено\контроль сточных вод\exp mode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3" t="10396" r="39263" b="5837"/>
          <a:stretch/>
        </p:blipFill>
        <p:spPr bwMode="auto">
          <a:xfrm>
            <a:off x="4612048" y="1613798"/>
            <a:ext cx="3121961" cy="47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4808" y="294297"/>
            <a:ext cx="2948221" cy="58476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Макет СКЗВ</a:t>
            </a:r>
            <a:endParaRPr lang="ru-RU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Текст 3"/>
          <p:cNvSpPr txBox="1">
            <a:spLocks/>
          </p:cNvSpPr>
          <p:nvPr/>
        </p:nvSpPr>
        <p:spPr>
          <a:xfrm>
            <a:off x="278698" y="1540191"/>
            <a:ext cx="4176464" cy="5267538"/>
          </a:xfrm>
          <a:prstGeom prst="rect">
            <a:avLst/>
          </a:prstGeom>
        </p:spPr>
        <p:txBody>
          <a:bodyPr>
            <a:noAutofit/>
          </a:bodyPr>
          <a:lstStyle>
            <a:lvl1pPr marL="402233" indent="-402233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05" indent="-335194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777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088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398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709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020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331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641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отработки основных технических решений по проведению отбора проб, измерению основных параметров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передаче результатов измерения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ООО «НПП «Адвент» готово изготовить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макет (экспериментальный образец) СКЗВ.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Экспериментальный образец осуществляет измерение следующих показателей сточных вод: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объемный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расход сбрасываемых сточных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вод;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утность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оказатель рН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химическое потребление кислорода;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общая минерализация;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Fe, Na, P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др.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9515" y="1859090"/>
            <a:ext cx="155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нтенна для передачи данных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7204336" y="3019888"/>
            <a:ext cx="737089" cy="312461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7941424" y="1907873"/>
            <a:ext cx="1412230" cy="396044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849516" y="2415294"/>
            <a:ext cx="155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хранения информации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 стрелкой 23"/>
          <p:cNvCxnSpPr>
            <a:stCxn id="19" idx="1"/>
          </p:cNvCxnSpPr>
          <p:nvPr/>
        </p:nvCxnSpPr>
        <p:spPr>
          <a:xfrm flipH="1" flipV="1">
            <a:off x="6881208" y="1934322"/>
            <a:ext cx="1060216" cy="171573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7941425" y="3019887"/>
            <a:ext cx="1412230" cy="624924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941425" y="3777916"/>
            <a:ext cx="1412230" cy="396044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941424" y="2461691"/>
            <a:ext cx="1412230" cy="396044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H="1" flipV="1">
            <a:off x="7204337" y="3545092"/>
            <a:ext cx="737088" cy="459979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885572" y="3007412"/>
            <a:ext cx="155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сточник бесперебойного питания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85571" y="3740213"/>
            <a:ext cx="155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обработки информации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 стрелкой 36"/>
          <p:cNvCxnSpPr>
            <a:stCxn id="30" idx="1"/>
          </p:cNvCxnSpPr>
          <p:nvPr/>
        </p:nvCxnSpPr>
        <p:spPr>
          <a:xfrm flipH="1" flipV="1">
            <a:off x="7204336" y="2536978"/>
            <a:ext cx="737088" cy="122735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868319" y="4296985"/>
            <a:ext cx="155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измерительный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941424" y="4329796"/>
            <a:ext cx="1412230" cy="396044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5" name="Прямая со стрелкой 44"/>
          <p:cNvCxnSpPr/>
          <p:nvPr/>
        </p:nvCxnSpPr>
        <p:spPr>
          <a:xfrm flipH="1">
            <a:off x="7276344" y="4516077"/>
            <a:ext cx="665082" cy="325157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1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s://minjust.consultant.ru/files/39841/preview/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57" y="3404591"/>
            <a:ext cx="2088232" cy="2952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88504" y="1412776"/>
            <a:ext cx="5138322" cy="5032732"/>
          </a:xfrm>
          <a:prstGeom prst="rect">
            <a:avLst/>
          </a:prstGeom>
          <a:noFill/>
        </p:spPr>
        <p:txBody>
          <a:bodyPr wrap="square" lIns="107263" tIns="53630" rIns="107263" bIns="53630" rtlCol="0">
            <a:spAutoFit/>
          </a:bodyPr>
          <a:lstStyle/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автоматического контроля загрязняющих веществ (СКЗВ) предназначена для контроля сбросов загрязняющих веществ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(а также измерений концентраций загрязняющих веществ)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объектах, оказывающих негативное влияние на окружающую среду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постановлениями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Правительства РФ 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 марта 2019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262, №263.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СКЗВ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 устанавливаться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предприятиях, относящихся к 1 категории в соответствии                       с перечнем предприятий, приведенных                           в приложении к приказу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Минприроды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                     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18 апреля 2018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154.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Также СКЗВ может быть использована на любых промышленных, коммунальных и природных объектах в целях проведения непрерывного экологического контроля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0204" y="260648"/>
            <a:ext cx="3050813" cy="58476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Назначение</a:t>
            </a:r>
            <a:endParaRPr lang="ru-RU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5124" name="Picture 4" descr="https://docservis.ru/media/images/52b9b0d489f54b1974de5b9cc6ca4f6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773" y="1797156"/>
            <a:ext cx="2010768" cy="2843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 descr="https://docservis.ru/media/images/0422bcd027f366e6b02e43b3700d73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10" y="2667031"/>
            <a:ext cx="2016224" cy="2851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490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[PROJECT]\2020\EXP MODEL\exp model - TOTAL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4" t="22729" r="51188" b="32375"/>
          <a:stretch/>
        </p:blipFill>
        <p:spPr bwMode="auto">
          <a:xfrm>
            <a:off x="4808984" y="1306488"/>
            <a:ext cx="4448846" cy="24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Текст 3"/>
          <p:cNvSpPr txBox="1">
            <a:spLocks/>
          </p:cNvSpPr>
          <p:nvPr/>
        </p:nvSpPr>
        <p:spPr>
          <a:xfrm>
            <a:off x="416496" y="1653824"/>
            <a:ext cx="3672408" cy="4487887"/>
          </a:xfrm>
          <a:prstGeom prst="rect">
            <a:avLst/>
          </a:prstGeom>
        </p:spPr>
        <p:txBody>
          <a:bodyPr>
            <a:noAutofit/>
          </a:bodyPr>
          <a:lstStyle>
            <a:lvl1pPr marL="402233" indent="-402233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05" indent="-335194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777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088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398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709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020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331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641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проверки решений, примененных в макете СКЗВ предусмотрено проведение испытаний. Для испытаний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 собран стенд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имитирующий сточную систему предприятия.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Одновременно с испытаниями измерительной части макета СКЗВ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будут проведены работы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 тестированию средств связи для передачи результатов измерения в государственный реестр с использованием серверной станции.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505409" y="325075"/>
            <a:ext cx="7752421" cy="523210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Проведение испытаний макета СКЗВ</a:t>
            </a:r>
            <a:endParaRPr lang="ru-RU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25" name="Picture 3" descr="D:\[PROJECT]\2020\EXP MODEL\exp model - TOTAL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53" t="42991" r="8694" b="20487"/>
          <a:stretch/>
        </p:blipFill>
        <p:spPr bwMode="auto">
          <a:xfrm>
            <a:off x="6598832" y="4597296"/>
            <a:ext cx="2654761" cy="191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трелка вниз 25"/>
          <p:cNvSpPr/>
          <p:nvPr/>
        </p:nvSpPr>
        <p:spPr>
          <a:xfrm rot="10800000" flipV="1">
            <a:off x="7942188" y="4107021"/>
            <a:ext cx="333751" cy="511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flipV="1">
            <a:off x="5294373" y="3346053"/>
            <a:ext cx="333751" cy="511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5928197" flipV="1">
            <a:off x="6897216" y="2999311"/>
            <a:ext cx="100983" cy="230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Текст 3"/>
          <p:cNvSpPr txBox="1">
            <a:spLocks/>
          </p:cNvSpPr>
          <p:nvPr/>
        </p:nvSpPr>
        <p:spPr>
          <a:xfrm>
            <a:off x="6120553" y="6237312"/>
            <a:ext cx="2792885" cy="376503"/>
          </a:xfrm>
          <a:prstGeom prst="rect">
            <a:avLst/>
          </a:prstGeom>
        </p:spPr>
        <p:txBody>
          <a:bodyPr>
            <a:noAutofit/>
          </a:bodyPr>
          <a:lstStyle>
            <a:lvl1pPr marL="402233" indent="-402233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05" indent="-335194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777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088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398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709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020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331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641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200" dirty="0" smtClean="0">
                <a:cs typeface="Times New Roman" pitchFamily="18" charset="0"/>
              </a:rPr>
              <a:t>Серверная станция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 smtClean="0">
                <a:cs typeface="Times New Roman" pitchFamily="18" charset="0"/>
              </a:rPr>
              <a:t>(имитация государственного реестра)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34" name="Текст 3"/>
          <p:cNvSpPr txBox="1">
            <a:spLocks/>
          </p:cNvSpPr>
          <p:nvPr/>
        </p:nvSpPr>
        <p:spPr>
          <a:xfrm>
            <a:off x="8913440" y="3481522"/>
            <a:ext cx="1467212" cy="376503"/>
          </a:xfrm>
          <a:prstGeom prst="rect">
            <a:avLst/>
          </a:prstGeom>
        </p:spPr>
        <p:txBody>
          <a:bodyPr>
            <a:noAutofit/>
          </a:bodyPr>
          <a:lstStyle>
            <a:lvl1pPr marL="402233" indent="-402233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05" indent="-335194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777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088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398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709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020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331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641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dirty="0" smtClean="0">
                <a:cs typeface="Times New Roman" pitchFamily="18" charset="0"/>
              </a:rPr>
              <a:t>Макет СКЗВ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35" name="Текст 3"/>
          <p:cNvSpPr txBox="1">
            <a:spLocks/>
          </p:cNvSpPr>
          <p:nvPr/>
        </p:nvSpPr>
        <p:spPr>
          <a:xfrm>
            <a:off x="8264200" y="4007463"/>
            <a:ext cx="1467212" cy="376503"/>
          </a:xfrm>
          <a:prstGeom prst="rect">
            <a:avLst/>
          </a:prstGeom>
        </p:spPr>
        <p:txBody>
          <a:bodyPr>
            <a:noAutofit/>
          </a:bodyPr>
          <a:lstStyle>
            <a:lvl1pPr marL="402233" indent="-402233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05" indent="-335194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777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088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398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709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020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331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641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dirty="0" smtClean="0">
                <a:cs typeface="Times New Roman" pitchFamily="18" charset="0"/>
              </a:rPr>
              <a:t>Передача результатов измерений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36" name="Текст 3"/>
          <p:cNvSpPr txBox="1">
            <a:spLocks/>
          </p:cNvSpPr>
          <p:nvPr/>
        </p:nvSpPr>
        <p:spPr>
          <a:xfrm>
            <a:off x="4780403" y="1212289"/>
            <a:ext cx="980111" cy="376503"/>
          </a:xfrm>
          <a:prstGeom prst="rect">
            <a:avLst/>
          </a:prstGeom>
        </p:spPr>
        <p:txBody>
          <a:bodyPr>
            <a:noAutofit/>
          </a:bodyPr>
          <a:lstStyle>
            <a:lvl1pPr marL="402233" indent="-402233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05" indent="-335194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777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088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398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709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020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331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641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dirty="0" smtClean="0">
                <a:cs typeface="Times New Roman" pitchFamily="18" charset="0"/>
              </a:rPr>
              <a:t>Емкость для сточных вод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37" name="Текст 3"/>
          <p:cNvSpPr txBox="1">
            <a:spLocks/>
          </p:cNvSpPr>
          <p:nvPr/>
        </p:nvSpPr>
        <p:spPr>
          <a:xfrm>
            <a:off x="4700613" y="3858025"/>
            <a:ext cx="1665518" cy="376503"/>
          </a:xfrm>
          <a:prstGeom prst="rect">
            <a:avLst/>
          </a:prstGeom>
        </p:spPr>
        <p:txBody>
          <a:bodyPr>
            <a:noAutofit/>
          </a:bodyPr>
          <a:lstStyle>
            <a:lvl1pPr marL="402233" indent="-402233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05" indent="-335194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777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088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398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709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020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331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641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dirty="0" smtClean="0">
                <a:cs typeface="Times New Roman" pitchFamily="18" charset="0"/>
              </a:rPr>
              <a:t>Заполнение емкости сточными водами с заранее известными параметрами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38" name="Стрелка вниз 37"/>
          <p:cNvSpPr/>
          <p:nvPr/>
        </p:nvSpPr>
        <p:spPr>
          <a:xfrm rot="16580053" flipV="1">
            <a:off x="6246859" y="3139156"/>
            <a:ext cx="100983" cy="230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5874413" flipV="1">
            <a:off x="6295449" y="2195393"/>
            <a:ext cx="100983" cy="230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Текст 3"/>
          <p:cNvSpPr txBox="1">
            <a:spLocks/>
          </p:cNvSpPr>
          <p:nvPr/>
        </p:nvSpPr>
        <p:spPr>
          <a:xfrm>
            <a:off x="6218474" y="1496031"/>
            <a:ext cx="1467212" cy="376503"/>
          </a:xfrm>
          <a:prstGeom prst="rect">
            <a:avLst/>
          </a:prstGeom>
        </p:spPr>
        <p:txBody>
          <a:bodyPr>
            <a:noAutofit/>
          </a:bodyPr>
          <a:lstStyle>
            <a:lvl1pPr marL="402233" indent="-402233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05" indent="-335194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777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088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398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709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020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331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641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dirty="0" smtClean="0">
                <a:cs typeface="Times New Roman" pitchFamily="18" charset="0"/>
              </a:rPr>
              <a:t>Имитация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 smtClean="0">
                <a:cs typeface="Times New Roman" pitchFamily="18" charset="0"/>
              </a:rPr>
              <a:t>сточной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 smtClean="0">
                <a:cs typeface="Times New Roman" pitchFamily="18" charset="0"/>
              </a:rPr>
              <a:t>системы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41" name="Текст 3"/>
          <p:cNvSpPr txBox="1">
            <a:spLocks/>
          </p:cNvSpPr>
          <p:nvPr/>
        </p:nvSpPr>
        <p:spPr>
          <a:xfrm>
            <a:off x="6590921" y="3179754"/>
            <a:ext cx="1467212" cy="376503"/>
          </a:xfrm>
          <a:prstGeom prst="rect">
            <a:avLst/>
          </a:prstGeom>
        </p:spPr>
        <p:txBody>
          <a:bodyPr>
            <a:noAutofit/>
          </a:bodyPr>
          <a:lstStyle>
            <a:lvl1pPr marL="402233" indent="-402233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05" indent="-335194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777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088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398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709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020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331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641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dirty="0" smtClean="0">
                <a:cs typeface="Times New Roman" pitchFamily="18" charset="0"/>
              </a:rPr>
              <a:t>Отбор</a:t>
            </a:r>
            <a:endParaRPr lang="ru-RU" sz="1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0080" y="260648"/>
            <a:ext cx="8064895" cy="584765"/>
          </a:xfrm>
          <a:prstGeom prst="rect">
            <a:avLst/>
          </a:prstGeom>
          <a:noFill/>
        </p:spPr>
        <p:txBody>
          <a:bodyPr wrap="none" lIns="91429" tIns="45715" rIns="91429" bIns="45715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Реестр средств измерений (СИ)</a:t>
            </a:r>
            <a:endParaRPr lang="ru-RU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504" y="1340768"/>
            <a:ext cx="4914023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Постановлениями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Правительства РФ от 13 марта 2019 г. № 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262 и № 263 СКЗВ подлежит внесению                             в реестр средств измерения (СИ).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Внесение в реестр СИ осуществляется по результатам проведения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испытаний 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с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целью утверждения типа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СИ.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Минимальный срок выполнения работ по проведению испытаний с целью утверждения типа СИ составляет                         6 месяцев.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ООО «НПП «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Адвент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 имеет положительный опыт проведения работ               по внесению разработанной                                 и производимой продукции 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реестр средств измерения (СИ).</a:t>
            </a:r>
          </a:p>
          <a:p>
            <a:pPr lvl="0" algn="just"/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6" name="Picture 2" descr="C:\Users\dukhnov\Desktop\Новая папка (3)\Свидетельство об утверждении типа СИ RU.C.28.541.A № 667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88" y="1258665"/>
            <a:ext cx="3724928" cy="526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3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0080" y="260648"/>
            <a:ext cx="8064895" cy="584765"/>
          </a:xfrm>
          <a:prstGeom prst="rect">
            <a:avLst/>
          </a:prstGeom>
          <a:noFill/>
        </p:spPr>
        <p:txBody>
          <a:bodyPr wrap="none" lIns="91429" tIns="45715" rIns="91429" bIns="45715" rtlCol="0" anchor="ctr">
            <a:noAutofit/>
          </a:bodyPr>
          <a:lstStyle/>
          <a:p>
            <a:pPr algn="ctr"/>
            <a:r>
              <a:rPr lang="ru-RU" sz="2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Порядок выполнения работ</a:t>
            </a:r>
            <a:endParaRPr lang="ru-RU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564228"/>
              </p:ext>
            </p:extLst>
          </p:nvPr>
        </p:nvGraphicFramePr>
        <p:xfrm>
          <a:off x="419933" y="1340768"/>
          <a:ext cx="9073009" cy="5220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1"/>
                <a:gridCol w="6552728"/>
                <a:gridCol w="216024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 выполнения</a:t>
                      </a:r>
                      <a:endParaRPr lang="ru-RU" dirty="0"/>
                    </a:p>
                  </a:txBody>
                  <a:tcPr/>
                </a:tc>
              </a:tr>
              <a:tr h="492616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 и</a:t>
                      </a:r>
                      <a:r>
                        <a:rPr lang="ru-RU" baseline="0" dirty="0" smtClean="0"/>
                        <a:t> изготовление макета СКЗВ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 </a:t>
                      </a:r>
                      <a:r>
                        <a:rPr lang="ru-RU" baseline="0" dirty="0" smtClean="0"/>
                        <a:t>2020 </a:t>
                      </a:r>
                      <a:r>
                        <a:rPr lang="ru-RU" baseline="0" dirty="0" smtClean="0"/>
                        <a:t>г</a:t>
                      </a:r>
                      <a:r>
                        <a:rPr lang="ru-RU" baseline="0" dirty="0" smtClean="0"/>
                        <a:t>.-август </a:t>
                      </a:r>
                      <a:r>
                        <a:rPr lang="ru-RU" baseline="0" dirty="0" smtClean="0"/>
                        <a:t>2020 г.</a:t>
                      </a:r>
                      <a:endParaRPr lang="ru-RU" dirty="0"/>
                    </a:p>
                  </a:txBody>
                  <a:tcPr/>
                </a:tc>
              </a:tr>
              <a:tr h="19314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Испытания макета СКЗВ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сентябрь 2020 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429736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и утверждение программ создания</a:t>
                      </a:r>
                      <a:r>
                        <a:rPr lang="ru-RU" sz="2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СКЗВ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 </a:t>
                      </a:r>
                      <a:r>
                        <a:rPr lang="ru-RU" dirty="0" smtClean="0"/>
                        <a:t>2020 г. – </a:t>
                      </a:r>
                      <a:r>
                        <a:rPr lang="ru-RU" dirty="0" smtClean="0"/>
                        <a:t>ноябрь </a:t>
                      </a:r>
                      <a:r>
                        <a:rPr lang="ru-RU" baseline="0" dirty="0" smtClean="0"/>
                        <a:t>2020 </a:t>
                      </a:r>
                      <a:r>
                        <a:rPr lang="ru-RU" baseline="0" dirty="0" smtClean="0"/>
                        <a:t>г.</a:t>
                      </a:r>
                      <a:endParaRPr lang="ru-RU" dirty="0" smtClean="0"/>
                    </a:p>
                  </a:txBody>
                  <a:tcPr/>
                </a:tc>
              </a:tr>
              <a:tr h="490304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Проектирование</a:t>
                      </a:r>
                      <a:r>
                        <a:rPr lang="ru-RU" sz="2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СКЗВ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 2020 </a:t>
                      </a:r>
                      <a:r>
                        <a:rPr lang="ru-RU" dirty="0" smtClean="0"/>
                        <a:t>г. – </a:t>
                      </a:r>
                      <a:r>
                        <a:rPr lang="ru-RU" dirty="0" smtClean="0"/>
                        <a:t>июнь 2021 г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478864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Изготовление</a:t>
                      </a:r>
                      <a:r>
                        <a:rPr lang="ru-RU" baseline="0" dirty="0" smtClean="0"/>
                        <a:t> первого образца СКЗВ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июль </a:t>
                      </a:r>
                      <a:r>
                        <a:rPr lang="ru-RU" dirty="0" smtClean="0"/>
                        <a:t>2021 г.-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октябрь </a:t>
                      </a:r>
                      <a:r>
                        <a:rPr lang="ru-RU" baseline="0" dirty="0" smtClean="0"/>
                        <a:t>2021 г.</a:t>
                      </a:r>
                      <a:endParaRPr lang="ru-RU" dirty="0"/>
                    </a:p>
                  </a:txBody>
                  <a:tcPr/>
                </a:tc>
              </a:tr>
              <a:tr h="179392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</a:t>
                      </a:r>
                      <a:r>
                        <a:rPr lang="ru-RU" baseline="0" dirty="0" smtClean="0"/>
                        <a:t> испытаний с целью утверждения типа СИ СКЗВ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август </a:t>
                      </a:r>
                      <a:r>
                        <a:rPr lang="ru-RU" dirty="0" smtClean="0"/>
                        <a:t>2021 г.– </a:t>
                      </a:r>
                      <a:r>
                        <a:rPr lang="ru-RU" dirty="0" smtClean="0"/>
                        <a:t>январь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2022 г.</a:t>
                      </a:r>
                      <a:endParaRPr lang="ru-RU" dirty="0"/>
                    </a:p>
                  </a:txBody>
                  <a:tcPr/>
                </a:tc>
              </a:tr>
              <a:tr h="420358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Приемка и ввод в эксплуатацию первого образца СКЗВ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 </a:t>
                      </a:r>
                      <a:r>
                        <a:rPr lang="ru-RU" dirty="0" smtClean="0"/>
                        <a:t>2022 г.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4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837" y="1700808"/>
            <a:ext cx="9145015" cy="4294069"/>
          </a:xfrm>
          <a:prstGeom prst="rect">
            <a:avLst/>
          </a:prstGeom>
          <a:noFill/>
        </p:spPr>
        <p:txBody>
          <a:bodyPr wrap="square" lIns="107263" tIns="53630" rIns="107263" bIns="53630" rtlCol="0">
            <a:spAutoFit/>
          </a:bodyPr>
          <a:lstStyle/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настоящий момент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сбросов загрязняющих веществ предприятиями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осуществляется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преимущественно с использованием стационарных лабораторий.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данного подхода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следующие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недостатки:</a:t>
            </a:r>
          </a:p>
          <a:p>
            <a:pPr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влияние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человеческого фактора на результаты контроля сбросов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загрязняющих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веществ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влияние коррупционной составляющей на результаты контроля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сбросов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загрязняющих веществ;</a:t>
            </a:r>
          </a:p>
          <a:p>
            <a:pPr marL="285750" indent="-285750" algn="just"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автоматизированного процесса передачи результатов контроля в государственный реестр информации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евозможность осуществления непрерывного контроля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сбросов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загрязняющих веществ.</a:t>
            </a:r>
          </a:p>
          <a:p>
            <a:pPr algn="just"/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целью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устранения влияния выше указанных факторов на результаты контроля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сбросов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загрязняющих веществ целесообразно использовать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автоматизированного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контроля.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6617" y="188640"/>
            <a:ext cx="7920879" cy="9540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Проблематика контроля сбросов загрязняющих веществ</a:t>
            </a:r>
            <a:endParaRPr lang="ru-RU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37405" y="323955"/>
            <a:ext cx="3143787" cy="58476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Состав </a:t>
            </a:r>
            <a:r>
              <a:rPr lang="ru-RU" sz="3200" dirty="0">
                <a:solidFill>
                  <a:schemeClr val="tx2"/>
                </a:solidFill>
                <a:latin typeface="Arial Black" panose="020B0A04020102020204" pitchFamily="34" charset="0"/>
              </a:rPr>
              <a:t>СКЗВ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7532" y="1484784"/>
            <a:ext cx="8925988" cy="4817289"/>
          </a:xfrm>
          <a:prstGeom prst="rect">
            <a:avLst/>
          </a:prstGeom>
          <a:noFill/>
        </p:spPr>
        <p:txBody>
          <a:bodyPr wrap="square" lIns="107263" tIns="53630" rIns="107263" bIns="53630" rtlCol="0">
            <a:spAutoFit/>
          </a:bodyPr>
          <a:lstStyle/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состав системы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автоматического контроля загрязняющих веществ (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СКЗВ) будет входить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стационарный, состоящий из: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9211" lvl="1" indent="-342900" algn="just"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измерительный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9211" lvl="1" indent="-342900" algn="just">
              <a:buFontTx/>
              <a:buChar char="-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одуль обработки информации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9211" lvl="1" indent="-342900" algn="just">
              <a:buFontTx/>
              <a:buChar char="-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истема безопасности и контроля доступа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9211" lvl="1" indent="-342900" algn="just"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хранения информации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9211" lvl="1" indent="-342900" algn="just">
              <a:buFontTx/>
              <a:buChar char="-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аза данных веществ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9211" lvl="1" indent="-342900" algn="just">
              <a:buFontTx/>
              <a:buChar char="-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истема электропитания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9211" lvl="1" indent="-342900" algn="just">
              <a:buFontTx/>
              <a:buChar char="-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абочее место для сервисного обслуживания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9211" lvl="1" indent="-342900" algn="just">
              <a:buFontTx/>
              <a:buChar char="-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редства связи с внешними системами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9211" lvl="1" indent="-342900" algn="just">
              <a:buFontTx/>
              <a:buChar char="-"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 мобильный,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состоящий из:</a:t>
            </a:r>
          </a:p>
          <a:p>
            <a:pPr marL="879211" lvl="1" indent="-342900" algn="just">
              <a:buFontTx/>
              <a:buChar char="-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ортативный прибор отбора проб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9211" lvl="1" indent="-342900" algn="just">
              <a:buFontTx/>
              <a:buChar char="-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борудование для обслуживания, ремонта и диагностики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9211" lvl="1" indent="-342900" algn="just">
              <a:buFontTx/>
              <a:buChar char="-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втомобильное шасси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34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8704" y="323955"/>
            <a:ext cx="5992324" cy="58476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Структурная схема СКЗВ</a:t>
            </a:r>
            <a:endParaRPr lang="ru-RU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84349"/>
              </p:ext>
            </p:extLst>
          </p:nvPr>
        </p:nvGraphicFramePr>
        <p:xfrm>
          <a:off x="243490" y="1412776"/>
          <a:ext cx="9174006" cy="5015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Visio" r:id="rId4" imgW="9855530" imgH="5387580" progId="Visio.Drawing.11">
                  <p:embed/>
                </p:oleObj>
              </mc:Choice>
              <mc:Fallback>
                <p:oleObj name="Visio" r:id="rId4" imgW="9855530" imgH="538758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490" y="1412776"/>
                        <a:ext cx="9174006" cy="5015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23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2680" y="116632"/>
            <a:ext cx="6074076" cy="1077208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Измеряемые параметры </a:t>
            </a:r>
            <a:endParaRPr lang="ru-RU" sz="32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сточных </a:t>
            </a:r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вод</a:t>
            </a:r>
            <a:endParaRPr lang="ru-RU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3665" y="1988840"/>
            <a:ext cx="880554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постановлением Правительства РФ от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13 марта 2019 г.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263 СКЗВ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должна обеспечивать автоматическое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измерение следующих параметров сточных вод:</a:t>
            </a: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9211" lvl="1" indent="-342900" algn="just"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объемный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расход сбрасываемых сточных вод в м</a:t>
            </a:r>
            <a:r>
              <a:rPr lang="ru-RU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/ч;</a:t>
            </a:r>
          </a:p>
          <a:p>
            <a:pPr marL="879211" lvl="1" indent="-342900" algn="just"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 сбрасываемых сточных вод в °C;</a:t>
            </a:r>
          </a:p>
          <a:p>
            <a:pPr marL="879211" lvl="1" indent="-342900" algn="just"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углеводородный показатель сбрасываемых сточных вод в единицах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79211" lvl="1" indent="-342900" algn="just"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величина химического потребления кислорода в мг/дм</a:t>
            </a:r>
            <a:r>
              <a:rPr lang="ru-RU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79211" lvl="1" indent="-342900" algn="just"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утность;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9211" lvl="1" indent="-342900" algn="just"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концентрация загрязняющих веществ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мг/м</a:t>
            </a:r>
            <a:r>
              <a:rPr lang="ru-RU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9211" lvl="1" indent="-342900" algn="just">
              <a:buFontTx/>
              <a:buChar char="-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" y="0"/>
            <a:ext cx="9903371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6696" y="44624"/>
            <a:ext cx="6192688" cy="1265628"/>
          </a:xfrm>
          <a:prstGeom prst="rect">
            <a:avLst/>
          </a:prstGeom>
          <a:noFill/>
        </p:spPr>
        <p:txBody>
          <a:bodyPr wrap="none" lIns="91429" tIns="45715" rIns="91429" bIns="45715" rtlCol="0" anchor="ctr">
            <a:no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Arial Black" panose="020B0A04020102020204" pitchFamily="34" charset="0"/>
              </a:rPr>
              <a:t>Перечень загрязняющих веществ</a:t>
            </a:r>
            <a: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измеряемых </a:t>
            </a:r>
            <a:r>
              <a:rPr lang="ru-RU" sz="2800" dirty="0">
                <a:solidFill>
                  <a:schemeClr val="tx2"/>
                </a:solidFill>
                <a:latin typeface="Arial Black" panose="020B0A04020102020204" pitchFamily="34" charset="0"/>
              </a:rPr>
              <a:t>СКЗВ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554462"/>
              </p:ext>
            </p:extLst>
          </p:nvPr>
        </p:nvGraphicFramePr>
        <p:xfrm>
          <a:off x="560512" y="1304481"/>
          <a:ext cx="8784976" cy="4645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8552"/>
                <a:gridCol w="3816424"/>
              </a:tblGrid>
              <a:tr h="15995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effectLst/>
                        </a:rPr>
                        <a:t>Алюминий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Нефтепродукты (нефть)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</a:tr>
              <a:tr h="1261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effectLst/>
                        </a:rPr>
                        <a:t>Аммоний-ион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Никель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</a:tr>
              <a:tr h="1261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effectLst/>
                        </a:rPr>
                        <a:t>Аммиак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effectLst/>
                        </a:rPr>
                        <a:t>Нитрат-анион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</a:tr>
              <a:tr h="1261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Анилин (аминобензол, фениламин)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effectLst/>
                        </a:rPr>
                        <a:t>Нитрит-анион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</a:tr>
              <a:tr h="1261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АОХ (адсорбируемые галогенорганические соединения)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Олово и его соединения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</a:tr>
              <a:tr h="1261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Барий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Ртуть и ее соединения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</a:tr>
              <a:tr h="1261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Бор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Свинец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</a:tr>
              <a:tr h="1261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effectLst/>
                        </a:rPr>
                        <a:t>Железо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effectLst/>
                        </a:rPr>
                        <a:t>Селен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</a:tr>
              <a:tr h="1261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Кадмий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Серебро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</a:tr>
              <a:tr h="1261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effectLst/>
                        </a:rPr>
                        <a:t>Калий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Сульфат-анион (сульфаты)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</a:tr>
              <a:tr h="1261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Кальций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effectLst/>
                        </a:rPr>
                        <a:t>Сульфиды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</a:tr>
              <a:tr h="1261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Карбамид (мочевина)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Сурьма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</a:tr>
              <a:tr h="1261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Кобальт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Фосфаты (по фосфору)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</a:tr>
              <a:tr h="1261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Кремний (силикаты)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Хлорид-анион (хлориды)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</a:tr>
              <a:tr h="1261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Магний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Хром шестивалентный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</a:tr>
              <a:tr h="1261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Марганец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Цианид-анион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</a:tr>
              <a:tr h="1261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effectLst/>
                        </a:rPr>
                        <a:t>Медь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Цинк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</a:tr>
              <a:tr h="1261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Молибден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Микроорганизмы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</a:tr>
              <a:tr h="1261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Мышьяк и его соединения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БПК 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</a:tr>
              <a:tr h="12613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Натрий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effectLst/>
                        </a:rPr>
                        <a:t>Сухой остаток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</a:tr>
              <a:tr h="126133">
                <a:tc>
                  <a:txBody>
                    <a:bodyPr/>
                    <a:lstStyle/>
                    <a:p>
                      <a:pPr marL="0" marR="0" indent="0" algn="just" defTabSz="107262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smtClean="0">
                          <a:effectLst/>
                        </a:rPr>
                        <a:t>ХПК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tint val="20000"/>
                        <a:alpha val="83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60512" y="6011614"/>
            <a:ext cx="878497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Примечание: Окончательный перечень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загрязняющих веществ определяется на этапе разработки утверждения программ создания СКЗВ.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13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4902038" y="5157192"/>
            <a:ext cx="2139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Общие датчики для контроля стоков предприятий всех типов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6" descr="https://sc01.alicdn.com/kf/HTB1oUvEoOMnBKNjSZFzq6A_qVXaE/Industrial-PH-Sensor-Analyz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732" y="3780193"/>
            <a:ext cx="819729" cy="81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ae01.alicdn.com/kf/HTB1WMroi0qUQKJjSZFIq6AOkFXam/BYGD-Tem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5" t="21155" b="26279"/>
          <a:stretch/>
        </p:blipFill>
        <p:spPr bwMode="auto">
          <a:xfrm flipH="1">
            <a:off x="5429414" y="3020591"/>
            <a:ext cx="915481" cy="61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sc01.alicdn.com/kf/HTB1wh7NdlgXBuNjt_hNq6yEiFXak/electric-digital-water-meter-sensor-gas-flo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0" t="11979" r="10611" b="11687"/>
          <a:stretch/>
        </p:blipFill>
        <p:spPr bwMode="auto">
          <a:xfrm rot="20890358">
            <a:off x="5487546" y="1846490"/>
            <a:ext cx="794103" cy="78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2877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75314" y="332656"/>
            <a:ext cx="4741982" cy="523210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Модульность системы</a:t>
            </a:r>
            <a:endParaRPr lang="ru-RU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0512" y="1897662"/>
            <a:ext cx="38164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целью снижения конечной стоимости, измерительная часть СКЗВ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 построена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модульному принципу. В случае, если на отдельно взятом предприятии контроль стока осуществляется по ограниченному перечню параметров, то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будут устанавливаться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только необходимые измерительные модули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 algn="just"/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80992" y="1597299"/>
            <a:ext cx="2160240" cy="4447744"/>
          </a:xfrm>
          <a:prstGeom prst="roundRect">
            <a:avLst/>
          </a:prstGeom>
          <a:solidFill>
            <a:schemeClr val="accent3">
              <a:lumMod val="60000"/>
              <a:lumOff val="40000"/>
              <a:alpha val="36000"/>
            </a:schemeClr>
          </a:solidFill>
          <a:ln>
            <a:solidFill>
              <a:schemeClr val="accent1">
                <a:shade val="50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0" descr="Модуль анализатора воды BlueSen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51" y="1743056"/>
            <a:ext cx="1465920" cy="123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732871" y="5446964"/>
            <a:ext cx="1445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Датчик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сбросов нефтепродуктов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://www.ecoinstrument.com.ua/wp-content/uploads/2014/05/Oil-in-wa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300" y="4172905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309454" y="2998693"/>
            <a:ext cx="2292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Датчик бактериологического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измерения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84255" y="3974203"/>
            <a:ext cx="2292514" cy="204708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6000"/>
            </a:schemeClr>
          </a:solidFill>
          <a:ln>
            <a:solidFill>
              <a:schemeClr val="accent1">
                <a:shade val="50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284255" y="1598460"/>
            <a:ext cx="2317713" cy="190428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6000"/>
            </a:schemeClr>
          </a:solidFill>
          <a:ln>
            <a:solidFill>
              <a:schemeClr val="accent1">
                <a:shade val="50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983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7" t="10083" r="27766" b="6954"/>
          <a:stretch/>
        </p:blipFill>
        <p:spPr>
          <a:xfrm>
            <a:off x="4333503" y="1988840"/>
            <a:ext cx="4125566" cy="3998559"/>
          </a:xfrm>
          <a:prstGeom prst="rect">
            <a:avLst/>
          </a:prstGeom>
        </p:spPr>
      </p:pic>
      <p:pic>
        <p:nvPicPr>
          <p:cNvPr id="17" name="Picture 5" descr="C:\Users\koval\Desktop\Без имени-2авп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" y="0"/>
            <a:ext cx="9903371" cy="1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08584" y="294297"/>
            <a:ext cx="8064895" cy="584765"/>
          </a:xfrm>
          <a:prstGeom prst="rect">
            <a:avLst/>
          </a:prstGeom>
          <a:noFill/>
        </p:spPr>
        <p:txBody>
          <a:bodyPr wrap="none" lIns="91429" tIns="45715" rIns="91429" bIns="45715" rtlCol="0" anchor="ctr">
            <a:no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Модуль стационарный</a:t>
            </a:r>
            <a:endParaRPr lang="ru-RU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Текст 3"/>
          <p:cNvSpPr txBox="1">
            <a:spLocks/>
          </p:cNvSpPr>
          <p:nvPr/>
        </p:nvSpPr>
        <p:spPr>
          <a:xfrm>
            <a:off x="272480" y="1412776"/>
            <a:ext cx="3541950" cy="4968552"/>
          </a:xfrm>
          <a:prstGeom prst="rect">
            <a:avLst/>
          </a:prstGeom>
        </p:spPr>
        <p:txBody>
          <a:bodyPr>
            <a:noAutofit/>
          </a:bodyPr>
          <a:lstStyle>
            <a:lvl1pPr marL="402233" indent="-402233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05" indent="-335194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777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088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398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709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020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331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641" indent="-268155" algn="l" defTabSz="10726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450" dirty="0">
                <a:latin typeface="Arial" panose="020B0604020202020204" pitchFamily="34" charset="0"/>
                <a:cs typeface="Arial" panose="020B0604020202020204" pitchFamily="34" charset="0"/>
              </a:rPr>
              <a:t>Модуль стационарный </a:t>
            </a:r>
            <a:r>
              <a:rPr lang="ru-RU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должен </a:t>
            </a:r>
            <a:r>
              <a:rPr lang="ru-RU" sz="1450" dirty="0">
                <a:latin typeface="Arial" panose="020B0604020202020204" pitchFamily="34" charset="0"/>
                <a:cs typeface="Arial" panose="020B0604020202020204" pitchFamily="34" charset="0"/>
              </a:rPr>
              <a:t>устанавливаться на объектах, оказывающих негативное влияние на окружающую среду </a:t>
            </a:r>
            <a:r>
              <a:rPr lang="ru-RU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50" dirty="0">
                <a:latin typeface="Arial" panose="020B0604020202020204" pitchFamily="34" charset="0"/>
                <a:cs typeface="Arial" panose="020B0604020202020204" pitchFamily="34" charset="0"/>
              </a:rPr>
              <a:t>непосредственной близости от места сброса загрязняющих веществ </a:t>
            </a:r>
            <a:r>
              <a:rPr lang="ru-RU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и предназначен для непрерывного измерения </a:t>
            </a:r>
            <a:r>
              <a:rPr lang="ru-RU" sz="1450" dirty="0">
                <a:latin typeface="Arial" panose="020B0604020202020204" pitchFamily="34" charset="0"/>
                <a:cs typeface="Arial" panose="020B0604020202020204" pitchFamily="34" charset="0"/>
              </a:rPr>
              <a:t>параметров сточных вод.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В состав модуля стационарного будет входить:</a:t>
            </a:r>
          </a:p>
          <a:p>
            <a:pPr marL="360000" lvl="1" indent="-342900" algn="just">
              <a:buFontTx/>
              <a:buChar char="-"/>
            </a:pPr>
            <a:r>
              <a:rPr lang="ru-RU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</a:t>
            </a:r>
            <a:r>
              <a:rPr lang="ru-RU" sz="1450" dirty="0">
                <a:latin typeface="Arial" panose="020B0604020202020204" pitchFamily="34" charset="0"/>
                <a:cs typeface="Arial" panose="020B0604020202020204" pitchFamily="34" charset="0"/>
              </a:rPr>
              <a:t>измерительный</a:t>
            </a:r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 indent="-342900" algn="just">
              <a:buFontTx/>
              <a:buChar char="-"/>
            </a:pPr>
            <a:r>
              <a:rPr lang="ru-RU" sz="1450" dirty="0">
                <a:latin typeface="Arial" panose="020B0604020202020204" pitchFamily="34" charset="0"/>
                <a:cs typeface="Arial" panose="020B0604020202020204" pitchFamily="34" charset="0"/>
              </a:rPr>
              <a:t>модуль обработки информации и база данных </a:t>
            </a:r>
            <a:r>
              <a:rPr lang="ru-RU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веществ</a:t>
            </a:r>
            <a:r>
              <a:rPr lang="en-US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 indent="-342900" algn="just">
              <a:buFontTx/>
              <a:buChar char="-"/>
            </a:pPr>
            <a:r>
              <a:rPr lang="ru-RU" sz="1450" dirty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электропитания</a:t>
            </a:r>
            <a:r>
              <a:rPr lang="en-US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 indent="-342900" algn="just">
              <a:buFontTx/>
              <a:buChar char="-"/>
            </a:pPr>
            <a:r>
              <a:rPr lang="ru-RU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модуль </a:t>
            </a:r>
            <a:r>
              <a:rPr lang="ru-RU" sz="1450" dirty="0">
                <a:latin typeface="Arial" panose="020B0604020202020204" pitchFamily="34" charset="0"/>
                <a:cs typeface="Arial" panose="020B0604020202020204" pitchFamily="34" charset="0"/>
              </a:rPr>
              <a:t>средства связи и  хранения </a:t>
            </a:r>
            <a:r>
              <a:rPr lang="ru-RU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r>
              <a:rPr lang="en-US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 indent="-342900" algn="just">
              <a:buFontTx/>
              <a:buChar char="-"/>
            </a:pPr>
            <a:r>
              <a:rPr lang="ru-RU" sz="1450" dirty="0">
                <a:latin typeface="Arial" panose="020B0604020202020204" pitchFamily="34" charset="0"/>
                <a:cs typeface="Arial" panose="020B0604020202020204" pitchFamily="34" charset="0"/>
              </a:rPr>
              <a:t>рабочее место для </a:t>
            </a:r>
            <a:r>
              <a:rPr lang="ru-RU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обслуживания</a:t>
            </a:r>
            <a:r>
              <a:rPr lang="en-US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 indent="-342900" algn="just">
              <a:buFontTx/>
              <a:buChar char="-"/>
            </a:pPr>
            <a:r>
              <a:rPr lang="ru-RU" sz="1450" dirty="0">
                <a:latin typeface="Arial" panose="020B0604020202020204" pitchFamily="34" charset="0"/>
                <a:cs typeface="Arial" panose="020B0604020202020204" pitchFamily="34" charset="0"/>
              </a:rPr>
              <a:t>система безопасности и контроля </a:t>
            </a:r>
            <a:r>
              <a:rPr lang="ru-RU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доступа.</a:t>
            </a:r>
            <a:endParaRPr lang="ru-RU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933903" y="5190003"/>
            <a:ext cx="1626245" cy="396044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42048" y="5312062"/>
            <a:ext cx="1283543" cy="49320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24210" y="1359354"/>
            <a:ext cx="1365477" cy="997078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18815" y="6081681"/>
            <a:ext cx="1915088" cy="396044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169745" y="1559986"/>
            <a:ext cx="1412230" cy="396044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437959" y="2350478"/>
            <a:ext cx="1224136" cy="83027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408070" y="2349750"/>
            <a:ext cx="1297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одуль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 связи и 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хранения информации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92229" y="1340768"/>
            <a:ext cx="1297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модуль обработки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 и база данных веществ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8815" y="6063679"/>
            <a:ext cx="191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система безопасности и контроля доступа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14430" y="5320258"/>
            <a:ext cx="1297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модуль измерительный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69745" y="1527175"/>
            <a:ext cx="141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система электропитания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33903" y="5157192"/>
            <a:ext cx="162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рабочее место для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обслуживания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7069807" y="1956030"/>
            <a:ext cx="907465" cy="536866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6170307" y="5343599"/>
            <a:ext cx="611468" cy="72008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7717880" y="4473116"/>
            <a:ext cx="864094" cy="684076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3" idx="1"/>
          </p:cNvCxnSpPr>
          <p:nvPr/>
        </p:nvCxnSpPr>
        <p:spPr>
          <a:xfrm flipH="1">
            <a:off x="7523539" y="2765613"/>
            <a:ext cx="914420" cy="71209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0" idx="2"/>
          </p:cNvCxnSpPr>
          <p:nvPr/>
        </p:nvCxnSpPr>
        <p:spPr>
          <a:xfrm>
            <a:off x="5306949" y="2356432"/>
            <a:ext cx="466714" cy="824316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5" idx="0"/>
          </p:cNvCxnSpPr>
          <p:nvPr/>
        </p:nvCxnSpPr>
        <p:spPr>
          <a:xfrm flipV="1">
            <a:off x="4483820" y="4869160"/>
            <a:ext cx="355053" cy="442902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104688" y="5041775"/>
            <a:ext cx="51621" cy="230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2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8722</TotalTime>
  <Words>1712</Words>
  <Application>Microsoft Office PowerPoint</Application>
  <PresentationFormat>Лист A4 (210x297 мм)</PresentationFormat>
  <Paragraphs>251</Paragraphs>
  <Slides>22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Visio</vt:lpstr>
      <vt:lpstr>Система автоматического  контроля сброса загрязняющих веществ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Духнов Евгений</dc:creator>
  <cp:lastModifiedBy>Павел Вейнерт</cp:lastModifiedBy>
  <cp:revision>295</cp:revision>
  <cp:lastPrinted>2019-12-25T11:11:01Z</cp:lastPrinted>
  <dcterms:created xsi:type="dcterms:W3CDTF">2019-09-30T14:04:09Z</dcterms:created>
  <dcterms:modified xsi:type="dcterms:W3CDTF">2020-02-05T17:06:53Z</dcterms:modified>
</cp:coreProperties>
</file>