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4" r:id="rId3"/>
    <p:sldId id="275" r:id="rId4"/>
    <p:sldId id="276" r:id="rId5"/>
    <p:sldId id="273" r:id="rId6"/>
    <p:sldId id="277" r:id="rId7"/>
    <p:sldId id="278" r:id="rId8"/>
    <p:sldId id="279" r:id="rId9"/>
    <p:sldId id="280" r:id="rId10"/>
    <p:sldId id="281" r:id="rId11"/>
    <p:sldId id="282" r:id="rId12"/>
    <p:sldId id="285" r:id="rId13"/>
    <p:sldId id="283" r:id="rId14"/>
    <p:sldId id="284" r:id="rId15"/>
    <p:sldId id="286" r:id="rId16"/>
    <p:sldId id="287" r:id="rId17"/>
    <p:sldId id="288" r:id="rId18"/>
    <p:sldId id="289" r:id="rId19"/>
    <p:sldId id="290" r:id="rId20"/>
  </p:sldIdLst>
  <p:sldSz cx="9906000" cy="6858000" type="A4"/>
  <p:notesSz cx="6797675" cy="9926638"/>
  <p:defaultTextStyle>
    <a:defPPr>
      <a:defRPr lang="ru-RU"/>
    </a:defPPr>
    <a:lvl1pPr marL="0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F69A8E-5343-4EEA-9A84-15AC891BFE2F}">
          <p14:sldIdLst>
            <p14:sldId id="256"/>
            <p14:sldId id="274"/>
            <p14:sldId id="275"/>
            <p14:sldId id="276"/>
            <p14:sldId id="273"/>
            <p14:sldId id="277"/>
            <p14:sldId id="278"/>
            <p14:sldId id="279"/>
            <p14:sldId id="280"/>
            <p14:sldId id="281"/>
            <p14:sldId id="282"/>
            <p14:sldId id="285"/>
            <p14:sldId id="283"/>
            <p14:sldId id="284"/>
            <p14:sldId id="28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894" y="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F599F-066C-4A4B-A91A-177C7A149F1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BF848-739D-43E0-B25A-4595D877212A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Пункт контрольно-распределительный подвижный </a:t>
          </a:r>
        </a:p>
      </dgm:t>
    </dgm:pt>
    <dgm:pt modelId="{9D395ED4-2FC8-4E15-93E0-0260378FCAE3}" type="parTrans" cxnId="{B4F96DB6-7F13-4191-8CB8-CE046BBB22BD}">
      <dgm:prSet/>
      <dgm:spPr/>
      <dgm:t>
        <a:bodyPr/>
        <a:lstStyle/>
        <a:p>
          <a:endParaRPr lang="ru-RU"/>
        </a:p>
      </dgm:t>
    </dgm:pt>
    <dgm:pt modelId="{35F2251F-58EB-44DD-901F-3254A1BB0F0F}" type="sibTrans" cxnId="{B4F96DB6-7F13-4191-8CB8-CE046BBB22BD}">
      <dgm:prSet/>
      <dgm:spPr/>
      <dgm:t>
        <a:bodyPr/>
        <a:lstStyle/>
        <a:p>
          <a:endParaRPr lang="ru-RU"/>
        </a:p>
      </dgm:t>
    </dgm:pt>
    <dgm:pt modelId="{D3F875D2-CE6D-43AB-802D-4D453E366209}">
      <dgm:prSet phldrT="[Текст]" custT="1"/>
      <dgm:spPr/>
      <dgm:t>
        <a:bodyPr/>
        <a:lstStyle/>
        <a:p>
          <a:r>
            <a:rPr lang="ru-RU" sz="1300" dirty="0" smtClean="0">
              <a:latin typeface="+mn-lt"/>
            </a:rPr>
            <a:t>предназначен для радиационного и химического контроля зараженности объектов вооружения, военной техники и личного состава, а также управления проведением специальной обработки;</a:t>
          </a:r>
          <a:endParaRPr lang="ru-RU" sz="1300" dirty="0">
            <a:latin typeface="+mj-lt"/>
          </a:endParaRPr>
        </a:p>
      </dgm:t>
    </dgm:pt>
    <dgm:pt modelId="{A27256A0-152E-40D8-94BF-829138B7A3B9}" type="parTrans" cxnId="{E0B1BDA2-BA22-4278-B5F1-A1006EDB39CD}">
      <dgm:prSet/>
      <dgm:spPr/>
      <dgm:t>
        <a:bodyPr/>
        <a:lstStyle/>
        <a:p>
          <a:endParaRPr lang="ru-RU"/>
        </a:p>
      </dgm:t>
    </dgm:pt>
    <dgm:pt modelId="{6C1EEC4D-D86D-4CCE-A777-08ED29FF9903}" type="sibTrans" cxnId="{E0B1BDA2-BA22-4278-B5F1-A1006EDB39CD}">
      <dgm:prSet/>
      <dgm:spPr/>
      <dgm:t>
        <a:bodyPr/>
        <a:lstStyle/>
        <a:p>
          <a:endParaRPr lang="ru-RU"/>
        </a:p>
      </dgm:t>
    </dgm:pt>
    <dgm:pt modelId="{412C0760-8862-40EF-A7DE-07DCA781CEBF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Комплекс дистанционного управления аэрозольным противодействием </a:t>
          </a:r>
          <a:endParaRPr lang="ru-RU" sz="1700" dirty="0">
            <a:latin typeface="+mj-lt"/>
          </a:endParaRPr>
        </a:p>
      </dgm:t>
    </dgm:pt>
    <dgm:pt modelId="{118E7EAB-4D70-4097-BEB9-D4CC9C39C41A}" type="parTrans" cxnId="{4872943C-39C9-4F51-8D4B-44D707E74438}">
      <dgm:prSet/>
      <dgm:spPr/>
      <dgm:t>
        <a:bodyPr/>
        <a:lstStyle/>
        <a:p>
          <a:endParaRPr lang="ru-RU"/>
        </a:p>
      </dgm:t>
    </dgm:pt>
    <dgm:pt modelId="{5F9CF203-FF29-49A4-8E83-268FEBFC3AB3}" type="sibTrans" cxnId="{4872943C-39C9-4F51-8D4B-44D707E74438}">
      <dgm:prSet/>
      <dgm:spPr/>
      <dgm:t>
        <a:bodyPr/>
        <a:lstStyle/>
        <a:p>
          <a:endParaRPr lang="ru-RU"/>
        </a:p>
      </dgm:t>
    </dgm:pt>
    <dgm:pt modelId="{05381FE3-F8CB-4831-8E4F-3A7540ECB621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Пункта управления и средств доставки комплекса робототехнического многофункционального наземного войск РХБ защиты ПУСД МРК-РХБЗ</a:t>
          </a:r>
          <a:endParaRPr lang="ru-RU" sz="1700" dirty="0">
            <a:latin typeface="+mj-lt"/>
          </a:endParaRPr>
        </a:p>
      </dgm:t>
    </dgm:pt>
    <dgm:pt modelId="{3BE6DFBA-519A-42FC-A59D-640D9BB64B20}" type="parTrans" cxnId="{2C413280-AF8F-4653-9AA5-86F5DE71B2AA}">
      <dgm:prSet/>
      <dgm:spPr/>
      <dgm:t>
        <a:bodyPr/>
        <a:lstStyle/>
        <a:p>
          <a:endParaRPr lang="ru-RU"/>
        </a:p>
      </dgm:t>
    </dgm:pt>
    <dgm:pt modelId="{5ECBF885-B5EC-4878-9391-B82FBF6B39F8}" type="sibTrans" cxnId="{2C413280-AF8F-4653-9AA5-86F5DE71B2AA}">
      <dgm:prSet/>
      <dgm:spPr/>
      <dgm:t>
        <a:bodyPr/>
        <a:lstStyle/>
        <a:p>
          <a:endParaRPr lang="ru-RU"/>
        </a:p>
      </dgm:t>
    </dgm:pt>
    <dgm:pt modelId="{E64CCC07-9A98-43CC-B19D-7F165EF00959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  <a:cs typeface="Times New Roman" pitchFamily="18" charset="0"/>
            </a:rPr>
            <a:t>АМК-2 применен в стационарном исполнении с использованием механизма подъема</a:t>
          </a:r>
          <a:endParaRPr lang="ru-RU" sz="1300" dirty="0">
            <a:latin typeface="+mj-lt"/>
          </a:endParaRPr>
        </a:p>
      </dgm:t>
    </dgm:pt>
    <dgm:pt modelId="{EA641256-3992-457F-A189-4065E801BAD4}" type="sibTrans" cxnId="{05743DCE-C50D-4D8B-9FD1-5BDBF67F74B7}">
      <dgm:prSet/>
      <dgm:spPr/>
      <dgm:t>
        <a:bodyPr/>
        <a:lstStyle/>
        <a:p>
          <a:endParaRPr lang="ru-RU"/>
        </a:p>
      </dgm:t>
    </dgm:pt>
    <dgm:pt modelId="{13313FE8-57CE-4C16-AAC7-BF6C8C0752E9}" type="parTrans" cxnId="{05743DCE-C50D-4D8B-9FD1-5BDBF67F74B7}">
      <dgm:prSet/>
      <dgm:spPr/>
      <dgm:t>
        <a:bodyPr/>
        <a:lstStyle/>
        <a:p>
          <a:endParaRPr lang="ru-RU"/>
        </a:p>
      </dgm:t>
    </dgm:pt>
    <dgm:pt modelId="{B788213C-7F45-45A3-8370-32FCA650176E}">
      <dgm:prSet custT="1"/>
      <dgm:spPr/>
      <dgm:t>
        <a:bodyPr/>
        <a:lstStyle/>
        <a:p>
          <a:r>
            <a:rPr lang="ru-RU" sz="1300" dirty="0" smtClean="0">
              <a:latin typeface="+mn-lt"/>
            </a:rPr>
            <a:t>предназначен для автоматизированной раскладки средств аэрозольного противодействия и дистанционного управления ими в реальном масштабе времени;</a:t>
          </a:r>
          <a:endParaRPr lang="ru-RU" sz="1300" dirty="0" smtClean="0"/>
        </a:p>
      </dgm:t>
    </dgm:pt>
    <dgm:pt modelId="{B8D61CFC-2546-4B6D-9760-B0FE73C8FEC1}" type="parTrans" cxnId="{C9B0C196-7235-45C1-8D96-64A91B5FAF82}">
      <dgm:prSet/>
      <dgm:spPr/>
      <dgm:t>
        <a:bodyPr/>
        <a:lstStyle/>
        <a:p>
          <a:endParaRPr lang="ru-RU"/>
        </a:p>
      </dgm:t>
    </dgm:pt>
    <dgm:pt modelId="{ADF4D3E1-B710-45A9-8AC2-9DDAF60ADBF7}" type="sibTrans" cxnId="{C9B0C196-7235-45C1-8D96-64A91B5FAF82}">
      <dgm:prSet/>
      <dgm:spPr/>
      <dgm:t>
        <a:bodyPr/>
        <a:lstStyle/>
        <a:p>
          <a:endParaRPr lang="ru-RU"/>
        </a:p>
      </dgm:t>
    </dgm:pt>
    <dgm:pt modelId="{4B40A2AA-F56B-46D2-A397-CBF7C211C8B6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</a:rPr>
            <a:t>АМК-2 применяется для оценки метеоусловий в точке развертывания комплекса для проведения контроля зараженности ВВТ и ЛС</a:t>
          </a:r>
          <a:endParaRPr lang="ru-RU" sz="1300" dirty="0">
            <a:latin typeface="+mj-lt"/>
          </a:endParaRPr>
        </a:p>
      </dgm:t>
    </dgm:pt>
    <dgm:pt modelId="{5F527BF8-F37B-4991-BB4C-FB0CA0C24EE7}" type="parTrans" cxnId="{37661F7C-3CDB-4BAB-8B0C-6BD657403E77}">
      <dgm:prSet/>
      <dgm:spPr/>
      <dgm:t>
        <a:bodyPr/>
        <a:lstStyle/>
        <a:p>
          <a:endParaRPr lang="ru-RU"/>
        </a:p>
      </dgm:t>
    </dgm:pt>
    <dgm:pt modelId="{91B382C2-5229-4700-8993-FDC933089468}" type="sibTrans" cxnId="{37661F7C-3CDB-4BAB-8B0C-6BD657403E77}">
      <dgm:prSet/>
      <dgm:spPr/>
      <dgm:t>
        <a:bodyPr/>
        <a:lstStyle/>
        <a:p>
          <a:endParaRPr lang="ru-RU"/>
        </a:p>
      </dgm:t>
    </dgm:pt>
    <dgm:pt modelId="{4A75A68F-D0D5-465B-B99F-ABAC370F9725}">
      <dgm:prSet custT="1"/>
      <dgm:spPr/>
      <dgm:t>
        <a:bodyPr/>
        <a:lstStyle/>
        <a:p>
          <a:r>
            <a:rPr lang="ru-RU" sz="1300" dirty="0" smtClean="0"/>
            <a:t>АМК-2 используется для определения метеоусловий в местах раскладки средств аэрозольного противодействия. На основании метеоданных производится расчет дымовой завесы а соответствии с разработанной математической моделью</a:t>
          </a:r>
        </a:p>
      </dgm:t>
    </dgm:pt>
    <dgm:pt modelId="{96A8EF32-3493-4808-B275-2C045CD31628}" type="parTrans" cxnId="{2AF2D116-BCCE-4183-AEEC-B322A3E28680}">
      <dgm:prSet/>
      <dgm:spPr/>
      <dgm:t>
        <a:bodyPr/>
        <a:lstStyle/>
        <a:p>
          <a:endParaRPr lang="ru-RU"/>
        </a:p>
      </dgm:t>
    </dgm:pt>
    <dgm:pt modelId="{87F4B790-EE73-4FFD-9E0D-42935CC1A8EC}" type="sibTrans" cxnId="{2AF2D116-BCCE-4183-AEEC-B322A3E28680}">
      <dgm:prSet/>
      <dgm:spPr/>
      <dgm:t>
        <a:bodyPr/>
        <a:lstStyle/>
        <a:p>
          <a:endParaRPr lang="ru-RU"/>
        </a:p>
      </dgm:t>
    </dgm:pt>
    <dgm:pt modelId="{C4CB6FCE-ABB7-451C-A1C8-C73B6CAC8E0B}" type="pres">
      <dgm:prSet presAssocID="{9F0F599F-066C-4A4B-A91A-177C7A149F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842351-B827-4FC9-87BD-E762C7278431}" type="pres">
      <dgm:prSet presAssocID="{2A2BF848-739D-43E0-B25A-4595D877212A}" presName="comp" presStyleCnt="0"/>
      <dgm:spPr/>
    </dgm:pt>
    <dgm:pt modelId="{84A0D226-BAF6-48C2-AC53-3351C6C72F7B}" type="pres">
      <dgm:prSet presAssocID="{2A2BF848-739D-43E0-B25A-4595D877212A}" presName="box" presStyleLbl="node1" presStyleIdx="0" presStyleCnt="3"/>
      <dgm:spPr/>
      <dgm:t>
        <a:bodyPr/>
        <a:lstStyle/>
        <a:p>
          <a:endParaRPr lang="ru-RU"/>
        </a:p>
      </dgm:t>
    </dgm:pt>
    <dgm:pt modelId="{CDDDAB9C-8044-4372-A8DF-AAC71C2E0E0B}" type="pres">
      <dgm:prSet presAssocID="{2A2BF848-739D-43E0-B25A-4595D877212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C579FBCF-7915-4128-AA94-12500BCADC14}" type="pres">
      <dgm:prSet presAssocID="{2A2BF848-739D-43E0-B25A-4595D877212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AE96F-06CA-465A-A620-80B5E2BC1536}" type="pres">
      <dgm:prSet presAssocID="{35F2251F-58EB-44DD-901F-3254A1BB0F0F}" presName="spacer" presStyleCnt="0"/>
      <dgm:spPr/>
    </dgm:pt>
    <dgm:pt modelId="{81CC3A4A-A789-483F-BB52-E60AA2F46F2D}" type="pres">
      <dgm:prSet presAssocID="{412C0760-8862-40EF-A7DE-07DCA781CEBF}" presName="comp" presStyleCnt="0"/>
      <dgm:spPr/>
    </dgm:pt>
    <dgm:pt modelId="{1123A748-0BE7-4830-A59F-77AC967FCBF1}" type="pres">
      <dgm:prSet presAssocID="{412C0760-8862-40EF-A7DE-07DCA781CEBF}" presName="box" presStyleLbl="node1" presStyleIdx="1" presStyleCnt="3"/>
      <dgm:spPr/>
      <dgm:t>
        <a:bodyPr/>
        <a:lstStyle/>
        <a:p>
          <a:endParaRPr lang="ru-RU"/>
        </a:p>
      </dgm:t>
    </dgm:pt>
    <dgm:pt modelId="{9124F68F-BBB5-4D58-9293-84B2C16926D5}" type="pres">
      <dgm:prSet presAssocID="{412C0760-8862-40EF-A7DE-07DCA781CEBF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569C7E0D-175D-4128-B4E6-9E77D9B56442}" type="pres">
      <dgm:prSet presAssocID="{412C0760-8862-40EF-A7DE-07DCA781CEB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001F4-3AD8-44B4-8E22-2D8DE6D0B29C}" type="pres">
      <dgm:prSet presAssocID="{5F9CF203-FF29-49A4-8E83-268FEBFC3AB3}" presName="spacer" presStyleCnt="0"/>
      <dgm:spPr/>
    </dgm:pt>
    <dgm:pt modelId="{6C87DB11-8EA7-4B41-9096-3D6EBEDE86AE}" type="pres">
      <dgm:prSet presAssocID="{05381FE3-F8CB-4831-8E4F-3A7540ECB621}" presName="comp" presStyleCnt="0"/>
      <dgm:spPr/>
    </dgm:pt>
    <dgm:pt modelId="{D017D2E4-3F14-4672-B37F-9D8ED1504AA8}" type="pres">
      <dgm:prSet presAssocID="{05381FE3-F8CB-4831-8E4F-3A7540ECB621}" presName="box" presStyleLbl="node1" presStyleIdx="2" presStyleCnt="3"/>
      <dgm:spPr/>
      <dgm:t>
        <a:bodyPr/>
        <a:lstStyle/>
        <a:p>
          <a:endParaRPr lang="ru-RU"/>
        </a:p>
      </dgm:t>
    </dgm:pt>
    <dgm:pt modelId="{49E56E8C-C256-4252-8ECE-BF93CE79EA92}" type="pres">
      <dgm:prSet presAssocID="{05381FE3-F8CB-4831-8E4F-3A7540ECB62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2544AB-8ABD-42C7-9051-510D90325B33}" type="pres">
      <dgm:prSet presAssocID="{05381FE3-F8CB-4831-8E4F-3A7540ECB62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A179E9-9913-4EF9-8C63-74429D534C3C}" type="presOf" srcId="{B788213C-7F45-45A3-8370-32FCA650176E}" destId="{1123A748-0BE7-4830-A59F-77AC967FCBF1}" srcOrd="0" destOrd="1" presId="urn:microsoft.com/office/officeart/2005/8/layout/vList4"/>
    <dgm:cxn modelId="{8A030217-C1D5-46F9-93EA-F6FB712BEAF9}" type="presOf" srcId="{9F0F599F-066C-4A4B-A91A-177C7A149F17}" destId="{C4CB6FCE-ABB7-451C-A1C8-C73B6CAC8E0B}" srcOrd="0" destOrd="0" presId="urn:microsoft.com/office/officeart/2005/8/layout/vList4"/>
    <dgm:cxn modelId="{E2A8DFD2-B869-47C7-A901-6B54E1D8200D}" type="presOf" srcId="{B788213C-7F45-45A3-8370-32FCA650176E}" destId="{569C7E0D-175D-4128-B4E6-9E77D9B56442}" srcOrd="1" destOrd="1" presId="urn:microsoft.com/office/officeart/2005/8/layout/vList4"/>
    <dgm:cxn modelId="{CFE3ADC8-5B16-4DFD-B7A4-B10452353E3C}" type="presOf" srcId="{05381FE3-F8CB-4831-8E4F-3A7540ECB621}" destId="{812544AB-8ABD-42C7-9051-510D90325B33}" srcOrd="1" destOrd="0" presId="urn:microsoft.com/office/officeart/2005/8/layout/vList4"/>
    <dgm:cxn modelId="{E19D8A29-E450-49BD-9C64-1CFFC9649DF7}" type="presOf" srcId="{4A75A68F-D0D5-465B-B99F-ABAC370F9725}" destId="{1123A748-0BE7-4830-A59F-77AC967FCBF1}" srcOrd="0" destOrd="2" presId="urn:microsoft.com/office/officeart/2005/8/layout/vList4"/>
    <dgm:cxn modelId="{F72697A0-512C-408B-82DF-013243433118}" type="presOf" srcId="{2A2BF848-739D-43E0-B25A-4595D877212A}" destId="{C579FBCF-7915-4128-AA94-12500BCADC14}" srcOrd="1" destOrd="0" presId="urn:microsoft.com/office/officeart/2005/8/layout/vList4"/>
    <dgm:cxn modelId="{15DF0F8B-0BA1-4730-8580-D6AB3903C5A9}" type="presOf" srcId="{D3F875D2-CE6D-43AB-802D-4D453E366209}" destId="{C579FBCF-7915-4128-AA94-12500BCADC14}" srcOrd="1" destOrd="1" presId="urn:microsoft.com/office/officeart/2005/8/layout/vList4"/>
    <dgm:cxn modelId="{745B0AD6-60FD-4049-AA4D-866821C6E5F0}" type="presOf" srcId="{D3F875D2-CE6D-43AB-802D-4D453E366209}" destId="{84A0D226-BAF6-48C2-AC53-3351C6C72F7B}" srcOrd="0" destOrd="1" presId="urn:microsoft.com/office/officeart/2005/8/layout/vList4"/>
    <dgm:cxn modelId="{2F8A5D9C-D861-4A16-90E1-0E4848F1DD69}" type="presOf" srcId="{05381FE3-F8CB-4831-8E4F-3A7540ECB621}" destId="{D017D2E4-3F14-4672-B37F-9D8ED1504AA8}" srcOrd="0" destOrd="0" presId="urn:microsoft.com/office/officeart/2005/8/layout/vList4"/>
    <dgm:cxn modelId="{6D90F5CA-AA53-491E-AAD9-6D7A2271D114}" type="presOf" srcId="{4B40A2AA-F56B-46D2-A397-CBF7C211C8B6}" destId="{84A0D226-BAF6-48C2-AC53-3351C6C72F7B}" srcOrd="0" destOrd="2" presId="urn:microsoft.com/office/officeart/2005/8/layout/vList4"/>
    <dgm:cxn modelId="{C0B50E57-BC3D-463F-A39A-E0E4DF5E6802}" type="presOf" srcId="{412C0760-8862-40EF-A7DE-07DCA781CEBF}" destId="{1123A748-0BE7-4830-A59F-77AC967FCBF1}" srcOrd="0" destOrd="0" presId="urn:microsoft.com/office/officeart/2005/8/layout/vList4"/>
    <dgm:cxn modelId="{2AF2D116-BCCE-4183-AEEC-B322A3E28680}" srcId="{412C0760-8862-40EF-A7DE-07DCA781CEBF}" destId="{4A75A68F-D0D5-465B-B99F-ABAC370F9725}" srcOrd="1" destOrd="0" parTransId="{96A8EF32-3493-4808-B275-2C045CD31628}" sibTransId="{87F4B790-EE73-4FFD-9E0D-42935CC1A8EC}"/>
    <dgm:cxn modelId="{C9B0C196-7235-45C1-8D96-64A91B5FAF82}" srcId="{412C0760-8862-40EF-A7DE-07DCA781CEBF}" destId="{B788213C-7F45-45A3-8370-32FCA650176E}" srcOrd="0" destOrd="0" parTransId="{B8D61CFC-2546-4B6D-9760-B0FE73C8FEC1}" sibTransId="{ADF4D3E1-B710-45A9-8AC2-9DDAF60ADBF7}"/>
    <dgm:cxn modelId="{2C413280-AF8F-4653-9AA5-86F5DE71B2AA}" srcId="{9F0F599F-066C-4A4B-A91A-177C7A149F17}" destId="{05381FE3-F8CB-4831-8E4F-3A7540ECB621}" srcOrd="2" destOrd="0" parTransId="{3BE6DFBA-519A-42FC-A59D-640D9BB64B20}" sibTransId="{5ECBF885-B5EC-4878-9391-B82FBF6B39F8}"/>
    <dgm:cxn modelId="{C98ED92A-AA2F-4F8D-AE55-5AA3537C365B}" type="presOf" srcId="{2A2BF848-739D-43E0-B25A-4595D877212A}" destId="{84A0D226-BAF6-48C2-AC53-3351C6C72F7B}" srcOrd="0" destOrd="0" presId="urn:microsoft.com/office/officeart/2005/8/layout/vList4"/>
    <dgm:cxn modelId="{37661F7C-3CDB-4BAB-8B0C-6BD657403E77}" srcId="{2A2BF848-739D-43E0-B25A-4595D877212A}" destId="{4B40A2AA-F56B-46D2-A397-CBF7C211C8B6}" srcOrd="1" destOrd="0" parTransId="{5F527BF8-F37B-4991-BB4C-FB0CA0C24EE7}" sibTransId="{91B382C2-5229-4700-8993-FDC933089468}"/>
    <dgm:cxn modelId="{4872943C-39C9-4F51-8D4B-44D707E74438}" srcId="{9F0F599F-066C-4A4B-A91A-177C7A149F17}" destId="{412C0760-8862-40EF-A7DE-07DCA781CEBF}" srcOrd="1" destOrd="0" parTransId="{118E7EAB-4D70-4097-BEB9-D4CC9C39C41A}" sibTransId="{5F9CF203-FF29-49A4-8E83-268FEBFC3AB3}"/>
    <dgm:cxn modelId="{B90CA6A1-AC6E-4452-B245-916F6FD1F892}" type="presOf" srcId="{412C0760-8862-40EF-A7DE-07DCA781CEBF}" destId="{569C7E0D-175D-4128-B4E6-9E77D9B56442}" srcOrd="1" destOrd="0" presId="urn:microsoft.com/office/officeart/2005/8/layout/vList4"/>
    <dgm:cxn modelId="{E0B1BDA2-BA22-4278-B5F1-A1006EDB39CD}" srcId="{2A2BF848-739D-43E0-B25A-4595D877212A}" destId="{D3F875D2-CE6D-43AB-802D-4D453E366209}" srcOrd="0" destOrd="0" parTransId="{A27256A0-152E-40D8-94BF-829138B7A3B9}" sibTransId="{6C1EEC4D-D86D-4CCE-A777-08ED29FF9903}"/>
    <dgm:cxn modelId="{4AED3907-06F6-4FAA-BF20-C852737D8051}" type="presOf" srcId="{4A75A68F-D0D5-465B-B99F-ABAC370F9725}" destId="{569C7E0D-175D-4128-B4E6-9E77D9B56442}" srcOrd="1" destOrd="2" presId="urn:microsoft.com/office/officeart/2005/8/layout/vList4"/>
    <dgm:cxn modelId="{05743DCE-C50D-4D8B-9FD1-5BDBF67F74B7}" srcId="{05381FE3-F8CB-4831-8E4F-3A7540ECB621}" destId="{E64CCC07-9A98-43CC-B19D-7F165EF00959}" srcOrd="0" destOrd="0" parTransId="{13313FE8-57CE-4C16-AAC7-BF6C8C0752E9}" sibTransId="{EA641256-3992-457F-A189-4065E801BAD4}"/>
    <dgm:cxn modelId="{B4F96DB6-7F13-4191-8CB8-CE046BBB22BD}" srcId="{9F0F599F-066C-4A4B-A91A-177C7A149F17}" destId="{2A2BF848-739D-43E0-B25A-4595D877212A}" srcOrd="0" destOrd="0" parTransId="{9D395ED4-2FC8-4E15-93E0-0260378FCAE3}" sibTransId="{35F2251F-58EB-44DD-901F-3254A1BB0F0F}"/>
    <dgm:cxn modelId="{9C407612-59C6-43FD-945E-5F1D2A5425E5}" type="presOf" srcId="{E64CCC07-9A98-43CC-B19D-7F165EF00959}" destId="{D017D2E4-3F14-4672-B37F-9D8ED1504AA8}" srcOrd="0" destOrd="1" presId="urn:microsoft.com/office/officeart/2005/8/layout/vList4"/>
    <dgm:cxn modelId="{8B5C2426-FCF5-49FA-AD59-E2D1D23C1F68}" type="presOf" srcId="{E64CCC07-9A98-43CC-B19D-7F165EF00959}" destId="{812544AB-8ABD-42C7-9051-510D90325B33}" srcOrd="1" destOrd="1" presId="urn:microsoft.com/office/officeart/2005/8/layout/vList4"/>
    <dgm:cxn modelId="{021EAF72-7E9C-462D-B823-6D96EDBB8C3A}" type="presOf" srcId="{4B40A2AA-F56B-46D2-A397-CBF7C211C8B6}" destId="{C579FBCF-7915-4128-AA94-12500BCADC14}" srcOrd="1" destOrd="2" presId="urn:microsoft.com/office/officeart/2005/8/layout/vList4"/>
    <dgm:cxn modelId="{9B4CEA0A-6770-4995-AC72-FB05BF5938CF}" type="presParOf" srcId="{C4CB6FCE-ABB7-451C-A1C8-C73B6CAC8E0B}" destId="{5D842351-B827-4FC9-87BD-E762C7278431}" srcOrd="0" destOrd="0" presId="urn:microsoft.com/office/officeart/2005/8/layout/vList4"/>
    <dgm:cxn modelId="{43239E50-054E-4000-BE2F-1E4E62D247E5}" type="presParOf" srcId="{5D842351-B827-4FC9-87BD-E762C7278431}" destId="{84A0D226-BAF6-48C2-AC53-3351C6C72F7B}" srcOrd="0" destOrd="0" presId="urn:microsoft.com/office/officeart/2005/8/layout/vList4"/>
    <dgm:cxn modelId="{DDC61409-B2E5-410E-AAD7-53A44C9EFC73}" type="presParOf" srcId="{5D842351-B827-4FC9-87BD-E762C7278431}" destId="{CDDDAB9C-8044-4372-A8DF-AAC71C2E0E0B}" srcOrd="1" destOrd="0" presId="urn:microsoft.com/office/officeart/2005/8/layout/vList4"/>
    <dgm:cxn modelId="{1B917DD5-E09C-4095-8592-B1F3AEC7DF24}" type="presParOf" srcId="{5D842351-B827-4FC9-87BD-E762C7278431}" destId="{C579FBCF-7915-4128-AA94-12500BCADC14}" srcOrd="2" destOrd="0" presId="urn:microsoft.com/office/officeart/2005/8/layout/vList4"/>
    <dgm:cxn modelId="{22562197-772A-454A-87E6-CBCA2E85D53D}" type="presParOf" srcId="{C4CB6FCE-ABB7-451C-A1C8-C73B6CAC8E0B}" destId="{766AE96F-06CA-465A-A620-80B5E2BC1536}" srcOrd="1" destOrd="0" presId="urn:microsoft.com/office/officeart/2005/8/layout/vList4"/>
    <dgm:cxn modelId="{0E822C4F-A691-4C77-B143-E49FE8FC3410}" type="presParOf" srcId="{C4CB6FCE-ABB7-451C-A1C8-C73B6CAC8E0B}" destId="{81CC3A4A-A789-483F-BB52-E60AA2F46F2D}" srcOrd="2" destOrd="0" presId="urn:microsoft.com/office/officeart/2005/8/layout/vList4"/>
    <dgm:cxn modelId="{078AFFF4-B267-4CB0-ADD2-C4469EB6F634}" type="presParOf" srcId="{81CC3A4A-A789-483F-BB52-E60AA2F46F2D}" destId="{1123A748-0BE7-4830-A59F-77AC967FCBF1}" srcOrd="0" destOrd="0" presId="urn:microsoft.com/office/officeart/2005/8/layout/vList4"/>
    <dgm:cxn modelId="{77D40555-A505-46EB-B4E1-46E4DC3767FC}" type="presParOf" srcId="{81CC3A4A-A789-483F-BB52-E60AA2F46F2D}" destId="{9124F68F-BBB5-4D58-9293-84B2C16926D5}" srcOrd="1" destOrd="0" presId="urn:microsoft.com/office/officeart/2005/8/layout/vList4"/>
    <dgm:cxn modelId="{BEE06998-F6B5-4D3D-B108-6BF237C4DBFB}" type="presParOf" srcId="{81CC3A4A-A789-483F-BB52-E60AA2F46F2D}" destId="{569C7E0D-175D-4128-B4E6-9E77D9B56442}" srcOrd="2" destOrd="0" presId="urn:microsoft.com/office/officeart/2005/8/layout/vList4"/>
    <dgm:cxn modelId="{C6AA3E7E-4D0B-44CE-BFE9-8005F6E98233}" type="presParOf" srcId="{C4CB6FCE-ABB7-451C-A1C8-C73B6CAC8E0B}" destId="{73E001F4-3AD8-44B4-8E22-2D8DE6D0B29C}" srcOrd="3" destOrd="0" presId="urn:microsoft.com/office/officeart/2005/8/layout/vList4"/>
    <dgm:cxn modelId="{8A23DA27-C9A5-4D13-B45E-6D0A0E2F1381}" type="presParOf" srcId="{C4CB6FCE-ABB7-451C-A1C8-C73B6CAC8E0B}" destId="{6C87DB11-8EA7-4B41-9096-3D6EBEDE86AE}" srcOrd="4" destOrd="0" presId="urn:microsoft.com/office/officeart/2005/8/layout/vList4"/>
    <dgm:cxn modelId="{AAB51DEC-AF4D-47EC-AE05-955F8F5C260B}" type="presParOf" srcId="{6C87DB11-8EA7-4B41-9096-3D6EBEDE86AE}" destId="{D017D2E4-3F14-4672-B37F-9D8ED1504AA8}" srcOrd="0" destOrd="0" presId="urn:microsoft.com/office/officeart/2005/8/layout/vList4"/>
    <dgm:cxn modelId="{9A2D7130-5C66-45F3-8A45-113615B38BD4}" type="presParOf" srcId="{6C87DB11-8EA7-4B41-9096-3D6EBEDE86AE}" destId="{49E56E8C-C256-4252-8ECE-BF93CE79EA92}" srcOrd="1" destOrd="0" presId="urn:microsoft.com/office/officeart/2005/8/layout/vList4"/>
    <dgm:cxn modelId="{4FFF6DFD-EE28-45AC-A0A2-BAB6804685B9}" type="presParOf" srcId="{6C87DB11-8EA7-4B41-9096-3D6EBEDE86AE}" destId="{812544AB-8ABD-42C7-9051-510D90325B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6A6B2-CD23-4FEE-8CDF-0E3FF9D24AB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DAE7-6703-427D-A6AF-F501A467A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2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АМК-2 может устанавливаться на стационарных объектах (здания, вышки), на подвижных объектах (автомобили, бронированная техника). Может применяться в виде мобильного, носимого </a:t>
            </a:r>
            <a:r>
              <a:rPr lang="ru-RU" sz="1400" dirty="0" err="1" smtClean="0"/>
              <a:t>метеокомплекта</a:t>
            </a:r>
            <a:r>
              <a:rPr lang="ru-RU" sz="1400" dirty="0" smtClean="0"/>
              <a:t>, и устанавливаться на универсальной мачте с питанием от блока аккумуляторных батарей.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1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2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7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5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3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4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2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11" indent="0">
              <a:buNone/>
              <a:defRPr sz="3300"/>
            </a:lvl2pPr>
            <a:lvl3pPr marL="1072621" indent="0">
              <a:buNone/>
              <a:defRPr sz="2800"/>
            </a:lvl3pPr>
            <a:lvl4pPr marL="1608932" indent="0">
              <a:buNone/>
              <a:defRPr sz="2300"/>
            </a:lvl4pPr>
            <a:lvl5pPr marL="2145243" indent="0">
              <a:buNone/>
              <a:defRPr sz="2300"/>
            </a:lvl5pPr>
            <a:lvl6pPr marL="2681554" indent="0">
              <a:buNone/>
              <a:defRPr sz="2300"/>
            </a:lvl6pPr>
            <a:lvl7pPr marL="3217864" indent="0">
              <a:buNone/>
              <a:defRPr sz="2300"/>
            </a:lvl7pPr>
            <a:lvl8pPr marL="3754175" indent="0">
              <a:buNone/>
              <a:defRPr sz="2300"/>
            </a:lvl8pPr>
            <a:lvl9pPr marL="429048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8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63" tIns="53630" rIns="107263" bIns="536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63" tIns="53630" rIns="107263" bIns="536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7C2B-CC2F-40E8-AAE1-C9105A105AB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7262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33" indent="-402233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05" indent="-335194" algn="l" defTabSz="1072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777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088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398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709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20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31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41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1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2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32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43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5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6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75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86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koval\Desktop\5f9ad158ac0b34fb5df4fce46a4ec55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55878"/>
            <a:ext cx="10321476" cy="71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544" y="1836777"/>
            <a:ext cx="8420100" cy="147002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Комплект метеорологический</a:t>
            </a:r>
            <a:b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автоматизированный АМК-2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5693975"/>
            <a:ext cx="7140512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ООО «НПП «АДВЕНТ»</a:t>
            </a:r>
          </a:p>
        </p:txBody>
      </p:sp>
      <p:pic>
        <p:nvPicPr>
          <p:cNvPr id="10" name="Picture 2" descr="E:\ЛОГО и проч\ADVENT.SINGLE11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93096"/>
            <a:ext cx="2676909" cy="2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7" y="263515"/>
            <a:ext cx="6080488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Модуль датчиков (МДМП)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272480" y="1412776"/>
            <a:ext cx="9361040" cy="7920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МДМП предназначен для измерения метеорологических параметров и выпускается в двух исполнениях различающихся способами монтажа на местах установки</a:t>
            </a:r>
          </a:p>
        </p:txBody>
      </p:sp>
      <p:pic>
        <p:nvPicPr>
          <p:cNvPr id="8" name="Picture 3" descr="\\FS2\Departments\OES\Для обмена\Для Духнова\Новая папка (3)\Готовые\Голов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2274142"/>
            <a:ext cx="2053382" cy="26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FS2\Departments\OES\Для обмена\Для Духнова\Новая папка (3)\Готовые\Голов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89" y="2204864"/>
            <a:ext cx="2160240" cy="28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601072" y="5318941"/>
            <a:ext cx="3737300" cy="1290537"/>
          </a:xfrm>
          <a:prstGeom prst="rect">
            <a:avLst/>
          </a:prstGeom>
        </p:spPr>
        <p:txBody>
          <a:bodyPr vert="horz" lIns="107263" tIns="53630" rIns="107263" bIns="53630" rtlCol="0">
            <a:noAutofit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Исполнение с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МОНТАЖНОЙ ГАЙКОЙ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предназначено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для установки на автоматические механизмы подъема</a:t>
            </a: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92560" y="5318942"/>
            <a:ext cx="3425221" cy="1290537"/>
          </a:xfrm>
          <a:prstGeom prst="rect">
            <a:avLst/>
          </a:prstGeom>
        </p:spPr>
        <p:txBody>
          <a:bodyPr vert="horz" lIns="107263" tIns="53630" rIns="107263" bIns="53630" rtlCol="0">
            <a:normAutofit fontScale="70000" lnSpcReduction="20000"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Исполнение с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МОНТАЖНЫМ КРОНШТЕЙНОМ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установки на универсальную мачту</a:t>
            </a:r>
          </a:p>
        </p:txBody>
      </p:sp>
    </p:spTree>
    <p:extLst>
      <p:ext uri="{BB962C8B-B14F-4D97-AF65-F5344CB8AC3E}">
        <p14:creationId xmlns:p14="http://schemas.microsoft.com/office/powerpoint/2010/main" val="28068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7" y="263515"/>
            <a:ext cx="5399213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Универсальная мачта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dukhnov\Desktop\Презентация АМК-2\Материалы\SG4_2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16" y="1556792"/>
            <a:ext cx="3518500" cy="46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272480" y="2132856"/>
            <a:ext cx="5400600" cy="33843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Универсальная мачта предназначена для размещения МДМП на высоте до 2,5 метров, устанавливается на грунтовую поверхность. В состав мачты  входит комплект кольев и растяжек для ее установки, а также транспортировочный чехол</a:t>
            </a:r>
          </a:p>
        </p:txBody>
      </p:sp>
    </p:spTree>
    <p:extLst>
      <p:ext uri="{BB962C8B-B14F-4D97-AF65-F5344CB8AC3E}">
        <p14:creationId xmlns:p14="http://schemas.microsoft.com/office/powerpoint/2010/main" val="2015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khnov\Desktop\тула\Пульт АМ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284984"/>
            <a:ext cx="1878246" cy="10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3209" y="70108"/>
            <a:ext cx="4733966" cy="107720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Автоматический 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механизм подъема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272480" y="1412776"/>
            <a:ext cx="9361040" cy="7920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 по желанию Заказчика поставляется автоматический механизм подъема АМК-2, предназначенный для установки на подвижные комплексы. Механизм подъема комплектуется собственным пультом дистанционного управления</a:t>
            </a:r>
          </a:p>
        </p:txBody>
      </p:sp>
      <p:pic>
        <p:nvPicPr>
          <p:cNvPr id="6146" name="Picture 2" descr="C:\Users\koval\Desktop\advent 00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18" y="2420888"/>
            <a:ext cx="5321651" cy="35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val\Desktop\МК\АДБР.483229.001.00.00_Блок подъема_открыт СБОКУ без фо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844824"/>
            <a:ext cx="4464496" cy="52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373799" y="6111652"/>
            <a:ext cx="3039888" cy="504056"/>
          </a:xfrm>
          <a:prstGeom prst="rect">
            <a:avLst/>
          </a:prstGeom>
        </p:spPr>
        <p:txBody>
          <a:bodyPr vert="horz" lIns="107263" tIns="53630" rIns="107263" bIns="53630" rtlCol="0">
            <a:noAutofit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Мобильный комплекс радиационной,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химической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и биологической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разведки (серийный образец)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856656" y="321297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44688" y="321297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Текст 3"/>
          <p:cNvSpPr txBox="1">
            <a:spLocks/>
          </p:cNvSpPr>
          <p:nvPr/>
        </p:nvSpPr>
        <p:spPr>
          <a:xfrm>
            <a:off x="948780" y="2855992"/>
            <a:ext cx="3039888" cy="504056"/>
          </a:xfrm>
          <a:prstGeom prst="rect">
            <a:avLst/>
          </a:prstGeom>
        </p:spPr>
        <p:txBody>
          <a:bodyPr vert="horz" lIns="107263" tIns="53630" rIns="107263" bIns="53630" rtlCol="0">
            <a:noAutofit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Пульт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432720" y="4797152"/>
            <a:ext cx="648072" cy="281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44488" y="5078308"/>
            <a:ext cx="2088232" cy="6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Текст 3"/>
          <p:cNvSpPr txBox="1">
            <a:spLocks/>
          </p:cNvSpPr>
          <p:nvPr/>
        </p:nvSpPr>
        <p:spPr>
          <a:xfrm>
            <a:off x="-125560" y="4670094"/>
            <a:ext cx="3039888" cy="504056"/>
          </a:xfrm>
          <a:prstGeom prst="rect">
            <a:avLst/>
          </a:prstGeom>
        </p:spPr>
        <p:txBody>
          <a:bodyPr vert="horz" lIns="107263" tIns="53630" rIns="107263" bIns="53630" rtlCol="0">
            <a:noAutofit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Автоматический </a:t>
            </a:r>
          </a:p>
          <a:p>
            <a:pPr algn="ctr">
              <a:lnSpc>
                <a:spcPct val="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 подъема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7" y="263515"/>
            <a:ext cx="2408009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Блок АКБ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C:\Users\annam\Documents\NetSpeakerphone\Received Files\Гаврилов Михаил\Блок АКБ-иллюстрация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541160"/>
            <a:ext cx="280770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160912" y="1484784"/>
            <a:ext cx="5472608" cy="468052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по желанию Заказчика возможно комплектование АМК-2 блоком АКБ, предназначенным для обеспечения автономной работы АМК-2 во всем диапазоне рабочих температур. На боковой поверхности блока АКБ предусмотрена индикация уровня заряда аккумуляторов.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крышке блока АКБ предусмотрено место для крепления пульта АМК-2.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Зарядка аккумуляторов блока АКБ производится с использованием зарядного устройства из комплекта ЗИП-О. Допускается зарядка аккумуляторов от источника постоянного тока 24 В или автомобильной бортовой сети 27 В</a:t>
            </a:r>
          </a:p>
        </p:txBody>
      </p:sp>
      <p:pic>
        <p:nvPicPr>
          <p:cNvPr id="10242" name="Picture 2" descr="C:\Users\koval\Desktop\МК\Блок АК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5" y="4005064"/>
            <a:ext cx="2435244" cy="20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3209" y="70108"/>
            <a:ext cx="6343381" cy="107720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Дополнительные датчики 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температуры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272480" y="1412776"/>
            <a:ext cx="9361040" cy="7920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АМК-2 предусмотрена возможность подключения до трех дополнительных датчиков температуры. Конфигурация комплекта дополнительных датчиков температуры выбирается Заказчиком. Дополнительные датчики позволяют измерять температуру воздуха и грунта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917807"/>
            <a:ext cx="2251710" cy="256032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2"/>
          <a:stretch/>
        </p:blipFill>
        <p:spPr>
          <a:xfrm>
            <a:off x="7836590" y="2937827"/>
            <a:ext cx="1535068" cy="252028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46" y="2759692"/>
            <a:ext cx="1814830" cy="2876550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560512" y="5547849"/>
            <a:ext cx="5544616" cy="1290537"/>
          </a:xfrm>
          <a:prstGeom prst="rect">
            <a:avLst/>
          </a:prstGeom>
        </p:spPr>
        <p:txBody>
          <a:bodyPr vert="horz" lIns="107263" tIns="53630" rIns="107263" bIns="53630" rtlCol="0">
            <a:normAutofit fontScale="62500" lnSpcReduction="20000"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Датчики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ИЗМЕРЕНИЯ ТЕМПЕРАТУРЫ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ВОЗДУХА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крепятся на металлические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поверхности посредством встроенного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магнита или подвешивается при помощи специального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переходника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321152" y="5563271"/>
            <a:ext cx="3265610" cy="1290537"/>
          </a:xfrm>
          <a:prstGeom prst="rect">
            <a:avLst/>
          </a:prstGeom>
        </p:spPr>
        <p:txBody>
          <a:bodyPr vert="horz" lIns="107263" tIns="53630" rIns="107263" bIns="53630" rtlCol="0">
            <a:normAutofit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Датчик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ИЗМЕРЕНИЯ ТЕМПЕРАТУРЫ ГРУНТА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удобства установки имеет рукоятку и заостренную часть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6617" y="263515"/>
            <a:ext cx="5315857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Цветовое исполнение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272480" y="2852936"/>
            <a:ext cx="4392488" cy="33843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изготовление изделия АМК-2 любого цвета из цветовой палитры RAL по требованию Заказчика.</a:t>
            </a:r>
          </a:p>
        </p:txBody>
      </p:sp>
      <p:pic>
        <p:nvPicPr>
          <p:cNvPr id="7172" name="Picture 4" descr="C:\Users\koval\Desktop\МК\Без имени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56" y="1412776"/>
            <a:ext cx="4207247" cy="47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7" y="263515"/>
            <a:ext cx="5795154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Цифровые интерфейсы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200472" y="1412776"/>
            <a:ext cx="5544616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АМК-2 обеспечивает возможность передачи данных по интерфейсам      RS-485 и RS-232.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АМК-2 поддерживает протокол обмена данными с ИНК (информационно-навигационной аппаратурой 14Ц834 и информационно-навигационным комплексом ИНК-Б) по интерфейсу     RS-232.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желанию Заказчика блок быстроразъемных разъемов может быть размещен с любой стороны пульта управления АМК-2.</a:t>
            </a:r>
          </a:p>
        </p:txBody>
      </p:sp>
      <p:pic>
        <p:nvPicPr>
          <p:cNvPr id="8196" name="Picture 4" descr="C:\Users\koval\Desktop\МК\Пульт АМК-2-03-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1173361"/>
            <a:ext cx="55356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ukhnov\Downloads\WhatsApp_Image_2020-02-18_at_1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2780928"/>
            <a:ext cx="6019293" cy="45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6834075" y="4293096"/>
            <a:ext cx="2788226" cy="2226782"/>
          </a:xfrm>
          <a:prstGeom prst="rect">
            <a:avLst/>
          </a:prstGeom>
        </p:spPr>
      </p:pic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6" y="77728"/>
            <a:ext cx="6487651" cy="107720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Специальное 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программное обеспечение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5745088" y="2636912"/>
            <a:ext cx="2788226" cy="225527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6681192" y="1340768"/>
            <a:ext cx="2941109" cy="2348880"/>
          </a:xfrm>
          <a:prstGeom prst="rect">
            <a:avLst/>
          </a:prstGeom>
        </p:spPr>
      </p:pic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200472" y="1556792"/>
            <a:ext cx="5328591" cy="511256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Метеокомплект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предназначено для: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обеспечения приема и обработки данных с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метеокомплектов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(более чем одного, но не более чем с десяти);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представления полученных данных в виде графиков, таблиц и отчетов;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обеспечения диагностики подключенных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метеокомплектов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обеспечения возможности сохранения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37837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6" y="77728"/>
            <a:ext cx="6487651" cy="107720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Специальное 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программное обеспечение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koval\Desktop\МК\Сертификат соответствия  № 4038 от 02-08-2018 по 02-08-20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1315553"/>
            <a:ext cx="3744416" cy="52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200472" y="1556792"/>
            <a:ext cx="5688632" cy="51125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Метеокомплект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является средством защиты информации, что удостоверяется сертификатом                         8 Управления ГШ ВС РФ.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Функционирование                              СПО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Метеокомплект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возможно в следующих операционных системах: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 семейства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Astra Linux Special Edition,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релиз «Смоленск», версии 1.3 – 1.6</a:t>
            </a:r>
          </a:p>
        </p:txBody>
      </p:sp>
    </p:spTree>
    <p:extLst>
      <p:ext uri="{BB962C8B-B14F-4D97-AF65-F5344CB8AC3E}">
        <p14:creationId xmlns:p14="http://schemas.microsoft.com/office/powerpoint/2010/main" val="21309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6" y="77728"/>
            <a:ext cx="5878510" cy="107720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Оснащение 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комплексов </a:t>
            </a:r>
            <a:r>
              <a:rPr lang="ru-RU" sz="3200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РХБз</a:t>
            </a:r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АМК-2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57165901"/>
              </p:ext>
            </p:extLst>
          </p:nvPr>
        </p:nvGraphicFramePr>
        <p:xfrm>
          <a:off x="488504" y="1484784"/>
          <a:ext cx="91450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4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88" y="1628800"/>
            <a:ext cx="5572735" cy="4232513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АМК-2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 для измерения следующих метеорологических параметров: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Скорость и направление ветра; 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Скорость вертикального воздушного потока;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окружающей среды; 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грунта; 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Атмосферное давление; 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Относительная  влажность воздуха. </a:t>
            </a:r>
          </a:p>
          <a:p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dirty="0"/>
          </a:p>
        </p:txBody>
      </p:sp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6617" y="263515"/>
            <a:ext cx="5149144" cy="6463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Arial Black" panose="020B0A04020102020204" pitchFamily="34" charset="0"/>
              </a:rPr>
              <a:t>Назначение АМК-2</a:t>
            </a:r>
          </a:p>
        </p:txBody>
      </p:sp>
      <p:pic>
        <p:nvPicPr>
          <p:cNvPr id="1026" name="Picture 2" descr="C:\Users\koval\Desktop\МК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21" y="1700808"/>
            <a:ext cx="390314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7" y="263515"/>
            <a:ext cx="8185232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Метрологические характеристики</a:t>
            </a:r>
          </a:p>
        </p:txBody>
      </p:sp>
      <p:pic>
        <p:nvPicPr>
          <p:cNvPr id="10" name="Picture 3" descr="C:\Users\koval\Desktop\МК\МК Те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52290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96617" y="1739798"/>
            <a:ext cx="3440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Температура </a:t>
            </a:r>
            <a:r>
              <a:rPr lang="ru-RU" sz="1800" dirty="0">
                <a:latin typeface="Arial Black" panose="020B0A04020102020204" pitchFamily="34" charset="0"/>
              </a:rPr>
              <a:t>воздуха, °</a:t>
            </a:r>
            <a:r>
              <a:rPr lang="ru-RU" sz="1800" dirty="0" smtClean="0">
                <a:latin typeface="Arial Black" panose="020B0A04020102020204" pitchFamily="34" charset="0"/>
              </a:rPr>
              <a:t>С</a:t>
            </a:r>
          </a:p>
          <a:p>
            <a:pPr algn="ctr"/>
            <a:r>
              <a:rPr lang="ru-RU" sz="1800" dirty="0"/>
              <a:t>от -50 до </a:t>
            </a:r>
            <a:r>
              <a:rPr lang="ru-RU" sz="1800" dirty="0" smtClean="0"/>
              <a:t>50 ±0,9</a:t>
            </a:r>
            <a:endParaRPr lang="ru-RU" sz="1800" dirty="0"/>
          </a:p>
        </p:txBody>
      </p:sp>
      <p:pic>
        <p:nvPicPr>
          <p:cNvPr id="2052" name="Picture 4" descr="C:\Users\koval\Desktop\МК\МК направление ветра вертикально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0" y="285293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3404" y="2931271"/>
            <a:ext cx="27270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Вертикальная </a:t>
            </a: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скорость ветра</a:t>
            </a:r>
            <a:r>
              <a:rPr lang="ru-RU" sz="1800" dirty="0">
                <a:latin typeface="Arial Black" panose="020B0A04020102020204" pitchFamily="34" charset="0"/>
              </a:rPr>
              <a:t>, м/с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/>
              <a:t>от </a:t>
            </a:r>
            <a:r>
              <a:rPr lang="ru-RU" sz="1800" dirty="0"/>
              <a:t>-15 до </a:t>
            </a:r>
            <a:r>
              <a:rPr lang="ru-RU" sz="1800" dirty="0" smtClean="0"/>
              <a:t>15 </a:t>
            </a:r>
            <a:r>
              <a:rPr lang="ru-RU" sz="1800" dirty="0"/>
              <a:t>±</a:t>
            </a:r>
            <a:r>
              <a:rPr lang="ru-RU" sz="1800" dirty="0" smtClean="0"/>
              <a:t>0,5</a:t>
            </a:r>
            <a:endParaRPr lang="ru-RU" sz="1800" dirty="0"/>
          </a:p>
        </p:txBody>
      </p:sp>
      <p:pic>
        <p:nvPicPr>
          <p:cNvPr id="2053" name="Picture 5" descr="C:\Users\koval\Desktop\МК\МК направление ветра горизон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0" y="414908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53284" y="4218110"/>
            <a:ext cx="27270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Горизонтальная </a:t>
            </a: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скорость ветра</a:t>
            </a:r>
            <a:r>
              <a:rPr lang="ru-RU" sz="1800" dirty="0">
                <a:latin typeface="Arial Black" panose="020B0A04020102020204" pitchFamily="34" charset="0"/>
              </a:rPr>
              <a:t>, м/с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/>
              <a:t>от 0,1 до 30 ±</a:t>
            </a:r>
            <a:r>
              <a:rPr lang="ru-RU" sz="1800" dirty="0" smtClean="0"/>
              <a:t>0,8</a:t>
            </a:r>
            <a:endParaRPr lang="ru-RU" sz="1800" dirty="0"/>
          </a:p>
        </p:txBody>
      </p:sp>
      <p:pic>
        <p:nvPicPr>
          <p:cNvPr id="2054" name="Picture 6" descr="C:\Users\koval\Desktop\МК\МК направление вет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0" y="544522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37867" y="5662057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Направление </a:t>
            </a:r>
            <a:r>
              <a:rPr lang="ru-RU" sz="1800" dirty="0">
                <a:latin typeface="Arial Black" panose="020B0A04020102020204" pitchFamily="34" charset="0"/>
              </a:rPr>
              <a:t>ветра, </a:t>
            </a:r>
            <a:r>
              <a:rPr lang="ru-RU" sz="1800" b="1" dirty="0" smtClean="0"/>
              <a:t>°</a:t>
            </a:r>
          </a:p>
          <a:p>
            <a:pPr algn="ctr"/>
            <a:r>
              <a:rPr lang="ru-RU" sz="1800" dirty="0"/>
              <a:t>от 0 до 360 </a:t>
            </a:r>
            <a:r>
              <a:rPr lang="ru-RU" sz="1800" dirty="0" smtClean="0"/>
              <a:t>±3,5</a:t>
            </a:r>
            <a:endParaRPr lang="ru-RU" sz="1800" dirty="0"/>
          </a:p>
        </p:txBody>
      </p:sp>
      <p:pic>
        <p:nvPicPr>
          <p:cNvPr id="2055" name="Picture 7" descr="C:\Users\koval\Desktop\МК\МК влажност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82" y="202167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371110" y="2238568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Влажность воздуха</a:t>
            </a:r>
            <a:r>
              <a:rPr lang="ru-RU" sz="1800" dirty="0">
                <a:latin typeface="Arial Black" panose="020B0A04020102020204" pitchFamily="34" charset="0"/>
              </a:rPr>
              <a:t>, </a:t>
            </a:r>
            <a:r>
              <a:rPr lang="ru-RU" sz="1800" b="1" dirty="0" smtClean="0">
                <a:latin typeface="Arial Black" panose="020B0A04020102020204" pitchFamily="34" charset="0"/>
              </a:rPr>
              <a:t>%</a:t>
            </a:r>
          </a:p>
          <a:p>
            <a:pPr algn="ctr"/>
            <a:r>
              <a:rPr lang="ru-RU" sz="1800" dirty="0"/>
              <a:t>от 10 до </a:t>
            </a:r>
            <a:r>
              <a:rPr lang="ru-RU" sz="1800" dirty="0" smtClean="0"/>
              <a:t>98 ±3</a:t>
            </a:r>
            <a:endParaRPr lang="ru-RU" sz="1800" dirty="0"/>
          </a:p>
        </p:txBody>
      </p:sp>
      <p:pic>
        <p:nvPicPr>
          <p:cNvPr id="2056" name="Picture 8" descr="C:\Users\koval\Desktop\МК\МК давле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82" y="335158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905711" y="3429924"/>
            <a:ext cx="20762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Атмосферное </a:t>
            </a: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давление, </a:t>
            </a:r>
            <a:r>
              <a:rPr lang="ru-RU" sz="1800" dirty="0" err="1" smtClean="0">
                <a:latin typeface="Arial Black" panose="020B0A04020102020204" pitchFamily="34" charset="0"/>
              </a:rPr>
              <a:t>гПа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/>
              <a:t>от 600 до 1100 </a:t>
            </a:r>
            <a:r>
              <a:rPr lang="ru-RU" sz="1800" dirty="0" smtClean="0"/>
              <a:t>±1</a:t>
            </a:r>
            <a:endParaRPr lang="ru-RU" sz="1800" dirty="0"/>
          </a:p>
        </p:txBody>
      </p:sp>
      <p:pic>
        <p:nvPicPr>
          <p:cNvPr id="22" name="Picture 3" descr="C:\Users\koval\Desktop\МК\МК Те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58" y="464773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705335" y="4587626"/>
            <a:ext cx="2476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Температура </a:t>
            </a: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дополнительных </a:t>
            </a: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датчиков, </a:t>
            </a:r>
            <a:r>
              <a:rPr lang="ru-RU" sz="1800" dirty="0">
                <a:latin typeface="Arial Black" panose="020B0A04020102020204" pitchFamily="34" charset="0"/>
              </a:rPr>
              <a:t>°С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/>
              <a:t>от -50 до 50 ±</a:t>
            </a:r>
            <a:r>
              <a:rPr lang="ru-RU" sz="1800" dirty="0" smtClean="0"/>
              <a:t>0,5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992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6617" y="263515"/>
            <a:ext cx="5487377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Условия эксплуатации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koval\Desktop\МК\МК гол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6" y="173729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val\Desktop\МК\МК пуль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26" y="173729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val\Desktop\МК\МК степень защи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35611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val\Desktop\МК\МК напряжомет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6" y="507398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val\Desktop\МК\МК мощност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26" y="507398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09503" y="1538629"/>
            <a:ext cx="345267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Диапазон рабочих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температур </a:t>
            </a:r>
            <a:r>
              <a:rPr lang="ru-RU" sz="1800" dirty="0">
                <a:latin typeface="Arial Black" panose="020B0A04020102020204" pitchFamily="34" charset="0"/>
              </a:rPr>
              <a:t>АМК-2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кроме встраиваемого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пульта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управления АМК-2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1800" b="1" dirty="0" smtClean="0">
                <a:latin typeface="Arial Black" panose="020B0A04020102020204" pitchFamily="34" charset="0"/>
              </a:rPr>
              <a:t>°</a:t>
            </a:r>
            <a:r>
              <a:rPr lang="ru-RU" sz="1800" dirty="0" smtClean="0">
                <a:latin typeface="Arial Black" panose="020B0A04020102020204" pitchFamily="34" charset="0"/>
              </a:rPr>
              <a:t>С</a:t>
            </a:r>
          </a:p>
          <a:p>
            <a:pPr algn="ctr"/>
            <a:r>
              <a:rPr lang="ru-RU" sz="1800" dirty="0"/>
              <a:t>от -50 до </a:t>
            </a:r>
            <a:r>
              <a:rPr lang="ru-RU" sz="1800" dirty="0" smtClean="0"/>
              <a:t>50</a:t>
            </a:r>
            <a:endParaRPr lang="ru-RU" sz="1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24660" y="1538629"/>
            <a:ext cx="378821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Диапазон рабочих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температур </a:t>
            </a:r>
            <a:r>
              <a:rPr lang="ru-RU" sz="1800" dirty="0">
                <a:latin typeface="Arial Black" panose="020B0A04020102020204" pitchFamily="34" charset="0"/>
              </a:rPr>
              <a:t>встраиваемого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пульта </a:t>
            </a:r>
            <a:r>
              <a:rPr lang="ru-RU" sz="1800" dirty="0">
                <a:latin typeface="Arial Black" panose="020B0A04020102020204" pitchFamily="34" charset="0"/>
              </a:rPr>
              <a:t>управления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АМК-2</a:t>
            </a:r>
            <a:r>
              <a:rPr lang="ru-RU" sz="1800" dirty="0">
                <a:latin typeface="Arial Black" panose="020B0A04020102020204" pitchFamily="34" charset="0"/>
              </a:rPr>
              <a:t>, </a:t>
            </a:r>
            <a:r>
              <a:rPr lang="ru-RU" sz="1800" b="1" dirty="0" smtClean="0">
                <a:latin typeface="Arial Black" panose="020B0A04020102020204" pitchFamily="34" charset="0"/>
              </a:rPr>
              <a:t>°</a:t>
            </a:r>
            <a:r>
              <a:rPr lang="ru-RU" sz="1800" dirty="0" smtClean="0">
                <a:latin typeface="Arial Black" panose="020B0A04020102020204" pitchFamily="34" charset="0"/>
              </a:rPr>
              <a:t>С</a:t>
            </a:r>
          </a:p>
          <a:p>
            <a:pPr algn="ctr"/>
            <a:r>
              <a:rPr lang="ru-RU" sz="1800" dirty="0" smtClean="0"/>
              <a:t>от -40 </a:t>
            </a:r>
            <a:r>
              <a:rPr lang="ru-RU" sz="1800" dirty="0"/>
              <a:t>до </a:t>
            </a:r>
            <a:r>
              <a:rPr lang="ru-RU" sz="1800" dirty="0" smtClean="0"/>
              <a:t>50</a:t>
            </a: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80791" y="3501008"/>
            <a:ext cx="4472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Степень защиты по ГОСТ 14254:</a:t>
            </a:r>
          </a:p>
          <a:p>
            <a:pPr algn="ctr" defTabSz="914400">
              <a:defRPr/>
            </a:pPr>
            <a:r>
              <a:rPr lang="ru-RU" sz="1800" dirty="0" smtClean="0">
                <a:solidFill>
                  <a:schemeClr val="dk1"/>
                </a:solidFill>
              </a:rPr>
              <a:t>МДМП - </a:t>
            </a:r>
            <a:r>
              <a:rPr lang="en-US" sz="1800" dirty="0"/>
              <a:t>IP </a:t>
            </a:r>
            <a:r>
              <a:rPr lang="en-US" sz="1800" dirty="0" smtClean="0"/>
              <a:t>53</a:t>
            </a:r>
            <a:endParaRPr lang="ru-RU" sz="1800" dirty="0" smtClean="0"/>
          </a:p>
          <a:p>
            <a:pPr algn="ctr" defTabSz="914400">
              <a:defRPr/>
            </a:pPr>
            <a:r>
              <a:rPr lang="ru-RU" sz="1800" dirty="0"/>
              <a:t>Пульт управления </a:t>
            </a:r>
            <a:r>
              <a:rPr lang="ru-RU" sz="1800" dirty="0" smtClean="0"/>
              <a:t>АМК-2 - </a:t>
            </a:r>
            <a:r>
              <a:rPr lang="en-US" sz="1800" dirty="0"/>
              <a:t>IP55</a:t>
            </a:r>
            <a:endParaRPr lang="ru-RU" sz="1800" dirty="0"/>
          </a:p>
          <a:p>
            <a:pPr algn="ctr" defTabSz="914400">
              <a:defRPr/>
            </a:pPr>
            <a:r>
              <a:rPr lang="ru-RU" sz="1800" dirty="0"/>
              <a:t>Блок </a:t>
            </a:r>
            <a:r>
              <a:rPr lang="ru-RU" sz="1800" dirty="0" smtClean="0"/>
              <a:t>АКБ -</a:t>
            </a:r>
            <a:r>
              <a:rPr lang="en-US" sz="1800" dirty="0" smtClean="0"/>
              <a:t>IP55</a:t>
            </a:r>
            <a:endParaRPr lang="ru-RU" sz="1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0632" y="5109784"/>
            <a:ext cx="1909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Напряжение </a:t>
            </a: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питания, В</a:t>
            </a:r>
          </a:p>
          <a:p>
            <a:pPr algn="ctr" defTabSz="914400">
              <a:defRPr/>
            </a:pPr>
            <a:r>
              <a:rPr lang="ru-RU" sz="1800" dirty="0" smtClean="0">
                <a:solidFill>
                  <a:schemeClr val="dk1"/>
                </a:solidFill>
              </a:rPr>
              <a:t>от 12 до 30</a:t>
            </a:r>
            <a:endParaRPr lang="ru-RU" sz="1800" dirty="0">
              <a:solidFill>
                <a:schemeClr val="dk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49144" y="5013822"/>
            <a:ext cx="21435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Потребляемая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мощность</a:t>
            </a:r>
            <a:r>
              <a:rPr lang="ru-RU" sz="1800" dirty="0">
                <a:latin typeface="Arial Black" panose="020B0A04020102020204" pitchFamily="34" charset="0"/>
              </a:rPr>
              <a:t>,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не </a:t>
            </a:r>
            <a:r>
              <a:rPr lang="ru-RU" sz="1800" dirty="0">
                <a:latin typeface="Arial Black" panose="020B0A04020102020204" pitchFamily="34" charset="0"/>
              </a:rPr>
              <a:t>более, ВТ</a:t>
            </a:r>
          </a:p>
          <a:p>
            <a:pPr algn="ctr" defTabSz="914400">
              <a:defRPr/>
            </a:pPr>
            <a:r>
              <a:rPr lang="ru-RU" sz="1800" dirty="0" smtClean="0">
                <a:solidFill>
                  <a:schemeClr val="dk1"/>
                </a:solidFill>
              </a:rPr>
              <a:t>12</a:t>
            </a:r>
            <a:endParaRPr lang="ru-RU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2520" y="1700808"/>
            <a:ext cx="4067656" cy="4104456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 метеорологический автоматизированный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АМК-2 является утвержденным типом средств измерений. Свидетельство об утверждении типа средства измерения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RU.C.28.541.A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 66762.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поверки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МП 254-0034-2017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dukhnov\Desktop\Новая папка (3)\Свидетельство об утверждении типа СИ RU.C.28.541.A № 66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20" y="1173361"/>
            <a:ext cx="3816424" cy="53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6617" y="263515"/>
            <a:ext cx="3634306" cy="76943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Свидетельство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об утверждении типа измерений</a:t>
            </a:r>
            <a:endParaRPr lang="ru-RU" sz="1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7" y="263515"/>
            <a:ext cx="5487377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Комплектность АМК-2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86784" y="1412776"/>
            <a:ext cx="5332031" cy="3456384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потребностей Заказчика, АМК-2 может поставляться в различных исполнениях.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 приведена наиболее полная комплектация АМК-2: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Пульт управления АМК-2;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датчиков (МДМП);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Мачта универсальная;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 АКБ;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 дополнительных датчиков температуры;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 соединительных кабелей;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Эксплуатационная документация;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 ЗИП-О;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Транспортировочная тара/ транспортировочный кейс.</a:t>
            </a:r>
          </a:p>
        </p:txBody>
      </p:sp>
      <p:pic>
        <p:nvPicPr>
          <p:cNvPr id="4098" name="Picture 2" descr="Z:\Контракты и запросы\ОКР Ковровец - 2014 г\#Рисунки-Фото-Видео_Изделия-КОВРОВЕЦ#\от фотографа\advent_spb\SG4_2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52" y="1412776"/>
            <a:ext cx="3848721" cy="51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ukhnov\Desktop\Презентация АМК-2\Материалы\SG4_2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4821950"/>
            <a:ext cx="2579390" cy="17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val\Desktop\МК\цифирь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571031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val\Desktop\МК\цифирь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4" y="23488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oval\Desktop\МК\ХЗЧТОЭТ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" y="4821950"/>
            <a:ext cx="2592288" cy="17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oval\Desktop\МК\цифирь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52292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koval\Desktop\МК\цифирь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40" y="605954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koval\Desktop\МК\цифирь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00" y="48692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koval\Desktop\МК\цифирь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607031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koval\Desktop\МК\цифирь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618093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koval\Desktop\МК\цифирь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55892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koval\Desktop\МК\цифирь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494116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:\Users\koval\Desktop\МК\цифирь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05" y="48692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koval\Desktop\МК\цифирь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512116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7" y="263515"/>
            <a:ext cx="5955454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Пульт управления АМК-2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272480" y="1412776"/>
            <a:ext cx="9361040" cy="7920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Пульт управления АМК-2 предназначен для отображения измеряемых показателей и управления настройками и выпускается в двух исполнениях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\\FS2\Departments\OES\Для обмена\Для Духнова\Новая папка (3)\Готовые\Пульт нар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113109"/>
            <a:ext cx="3803105" cy="30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FS2\Departments\OES\Для обмена\Для Духнова\Новая папка (3)\Готовые\Пульт. вн.+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2" y="2294326"/>
            <a:ext cx="4113777" cy="28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5457057" y="5318943"/>
            <a:ext cx="4176464" cy="1290537"/>
          </a:xfrm>
          <a:prstGeom prst="rect">
            <a:avLst/>
          </a:prstGeom>
        </p:spPr>
        <p:txBody>
          <a:bodyPr vert="horz" lIns="107263" tIns="53630" rIns="107263" bIns="53630" rtlCol="0">
            <a:noAutofit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НАКЛАДНОЙ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исполнения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для установки на внешние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(стены, переносное оборудование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1287709" y="5318944"/>
            <a:ext cx="3425221" cy="1290537"/>
          </a:xfrm>
          <a:prstGeom prst="rect">
            <a:avLst/>
          </a:prstGeom>
        </p:spPr>
        <p:txBody>
          <a:bodyPr vert="horz" lIns="107263" tIns="53630" rIns="107263" bIns="53630" rtlCol="0">
            <a:normAutofit fontScale="77500" lnSpcReduction="20000"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ВСТРАИВАЕМЫЙ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вариант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исполнения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установки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приборные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панели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7" y="263515"/>
            <a:ext cx="3778576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Дисплей </a:t>
            </a:r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АМК-2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272480" y="1412776"/>
            <a:ext cx="9361040" cy="7920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Пользователь АМК-2 имеет возможность выбора режима отображения информации на дисплее пульта управления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koval\Desktop\МК\Режим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8" y="2418074"/>
            <a:ext cx="2452433" cy="18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val\Desktop\МК\Режим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42" y="2414899"/>
            <a:ext cx="2407838" cy="18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val\Desktop\МК\Режим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2414899"/>
            <a:ext cx="2444750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120513" y="4509120"/>
            <a:ext cx="3096344" cy="1800200"/>
          </a:xfrm>
          <a:prstGeom prst="rect">
            <a:avLst/>
          </a:prstGeom>
        </p:spPr>
        <p:txBody>
          <a:bodyPr vert="horz" lIns="107263" tIns="53630" rIns="107263" bIns="53630" rtlCol="0">
            <a:normAutofit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Режим 1. </a:t>
            </a:r>
            <a:endParaRPr lang="ru-RU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ТЕКСТОВЫЙ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Отображаются результаты</a:t>
            </a:r>
          </a:p>
          <a:p>
            <a:pPr algn="ctr">
              <a:lnSpc>
                <a:spcPct val="9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измерений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3414729" y="4509120"/>
            <a:ext cx="3096344" cy="1800200"/>
          </a:xfrm>
          <a:prstGeom prst="rect">
            <a:avLst/>
          </a:prstGeom>
        </p:spPr>
        <p:txBody>
          <a:bodyPr vert="horz" lIns="107263" tIns="53630" rIns="107263" bIns="53630" rtlCol="0">
            <a:normAutofit fontScale="85000" lnSpcReduction="10000"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Режим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ГРАФИЧЕСКИЙ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Отображается выбранный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пользователем параметр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графическом виде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6715435" y="4509120"/>
            <a:ext cx="3096344" cy="1800200"/>
          </a:xfrm>
          <a:prstGeom prst="rect">
            <a:avLst/>
          </a:prstGeom>
        </p:spPr>
        <p:txBody>
          <a:bodyPr vert="horz" lIns="107263" tIns="53630" rIns="107263" bIns="53630" rtlCol="0">
            <a:normAutofit fontScale="85000" lnSpcReduction="10000"/>
          </a:bodyPr>
          <a:lstStyle>
            <a:lvl1pPr marL="0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indent="0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Режим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КОМБИНИРОВАННЫЙ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Отображаются измеренные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параметры ветра в текстовом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графическом представлениях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7" y="263515"/>
            <a:ext cx="6372235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Органы управления АМК-2</a:t>
            </a:r>
          </a:p>
        </p:txBody>
      </p:sp>
      <p:pic>
        <p:nvPicPr>
          <p:cNvPr id="7" name="Picture 2" descr="\\FS2\Departments\OES\Для обмена\Для Духнова\Новая папка (3)\Готовые\Пульт нар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28" y="2060848"/>
            <a:ext cx="3803105" cy="30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272480" y="1412776"/>
            <a:ext cx="5112568" cy="5112568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АМК-2 осуществляется с помощью 4 кнопок расположенных  на лицевой панели пульта управления.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Кнопка «ВКЛ. ВЫКЛ» предназначена для включения и выключения АМК-2.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Кнопка «МЕНЮ» позволяет корректировать азимутальное направление на север и время усреднения измерений.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Кнопки «ВВЕРХ», «ВНИЗ» позволяют переключаться между режимами отображаемой информации.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Световой индикатор «ПИТАНИЕ» отображает уровень питающего напряжения</a:t>
            </a:r>
          </a:p>
        </p:txBody>
      </p:sp>
      <p:pic>
        <p:nvPicPr>
          <p:cNvPr id="9" name="Picture 4" descr="C:\Users\koval\Desktop\МК\цифирь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04" y="364502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koval\Desktop\МК\цифирь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04" y="271554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koval\Desktop\МК\цифирь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20" y="329164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koval\Desktop\МК\цифирь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299695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1008</Words>
  <Application>Microsoft Office PowerPoint</Application>
  <PresentationFormat>Лист A4 (210x297 мм)</PresentationFormat>
  <Paragraphs>156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Комплект метеорологический автоматизированный АМК-2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Духнов Евгений</dc:creator>
  <cp:lastModifiedBy>Руслан Надточий</cp:lastModifiedBy>
  <cp:revision>77</cp:revision>
  <cp:lastPrinted>2019-10-01T12:22:06Z</cp:lastPrinted>
  <dcterms:created xsi:type="dcterms:W3CDTF">2019-09-30T14:04:09Z</dcterms:created>
  <dcterms:modified xsi:type="dcterms:W3CDTF">2020-02-18T13:45:31Z</dcterms:modified>
</cp:coreProperties>
</file>